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4" r:id="rId1"/>
    <p:sldMasterId id="2147484328" r:id="rId2"/>
    <p:sldMasterId id="2147484376" r:id="rId3"/>
    <p:sldMasterId id="2147484592" r:id="rId4"/>
    <p:sldMasterId id="2147484604" r:id="rId5"/>
  </p:sldMasterIdLst>
  <p:notesMasterIdLst>
    <p:notesMasterId r:id="rId33"/>
  </p:notesMasterIdLst>
  <p:sldIdLst>
    <p:sldId id="1138" r:id="rId6"/>
    <p:sldId id="1293" r:id="rId7"/>
    <p:sldId id="1308" r:id="rId8"/>
    <p:sldId id="1320" r:id="rId9"/>
    <p:sldId id="1334" r:id="rId10"/>
    <p:sldId id="1345" r:id="rId11"/>
    <p:sldId id="1324" r:id="rId12"/>
    <p:sldId id="1312" r:id="rId13"/>
    <p:sldId id="1339" r:id="rId14"/>
    <p:sldId id="1314" r:id="rId15"/>
    <p:sldId id="1328" r:id="rId16"/>
    <p:sldId id="1311" r:id="rId17"/>
    <p:sldId id="1326" r:id="rId18"/>
    <p:sldId id="1310" r:id="rId19"/>
    <p:sldId id="1300" r:id="rId20"/>
    <p:sldId id="1307" r:id="rId21"/>
    <p:sldId id="1337" r:id="rId22"/>
    <p:sldId id="1338" r:id="rId23"/>
    <p:sldId id="1330" r:id="rId24"/>
    <p:sldId id="1343" r:id="rId25"/>
    <p:sldId id="1342" r:id="rId26"/>
    <p:sldId id="1346" r:id="rId27"/>
    <p:sldId id="1341" r:id="rId28"/>
    <p:sldId id="1344" r:id="rId29"/>
    <p:sldId id="1321" r:id="rId30"/>
    <p:sldId id="1323" r:id="rId31"/>
    <p:sldId id="1228" r:id="rId32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santos" initials="cs" lastIdx="1" clrIdx="0">
    <p:extLst>
      <p:ext uri="{19B8F6BF-5375-455C-9EA6-DF929625EA0E}">
        <p15:presenceInfo xmlns:p15="http://schemas.microsoft.com/office/powerpoint/2012/main" userId="5f8c68fe30444095" providerId="Windows Live"/>
      </p:ext>
    </p:extLst>
  </p:cmAuthor>
  <p:cmAuthor id="2" name="Aguilar Marquez Maria" initials="AMM" lastIdx="14" clrIdx="1">
    <p:extLst>
      <p:ext uri="{19B8F6BF-5375-455C-9EA6-DF929625EA0E}">
        <p15:presenceInfo xmlns:p15="http://schemas.microsoft.com/office/powerpoint/2012/main" userId="S-1-5-21-1898920532-1136871681-996637233-28328" providerId="AD"/>
      </p:ext>
    </p:extLst>
  </p:cmAuthor>
  <p:cmAuthor id="3" name="Valdivia Coria Joab" initials="VCJ" lastIdx="3" clrIdx="2">
    <p:extLst>
      <p:ext uri="{19B8F6BF-5375-455C-9EA6-DF929625EA0E}">
        <p15:presenceInfo xmlns:p15="http://schemas.microsoft.com/office/powerpoint/2012/main" userId="S-1-5-21-1898920532-1136871681-996637233-27387" providerId="AD"/>
      </p:ext>
    </p:extLst>
  </p:cmAuthor>
  <p:cmAuthor id="4" name="Calle Sarmiento Angelica" initials="CSA" lastIdx="1" clrIdx="3">
    <p:extLst>
      <p:ext uri="{19B8F6BF-5375-455C-9EA6-DF929625EA0E}">
        <p15:presenceInfo xmlns:p15="http://schemas.microsoft.com/office/powerpoint/2012/main" userId="S-1-5-21-1898920532-1136871681-996637233-24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653"/>
    <a:srgbClr val="0000FF"/>
    <a:srgbClr val="7F6000"/>
    <a:srgbClr val="7F000F"/>
    <a:srgbClr val="FFCC99"/>
    <a:srgbClr val="C00000"/>
    <a:srgbClr val="FFE697"/>
    <a:srgbClr val="FFE593"/>
    <a:srgbClr val="00B050"/>
    <a:srgbClr val="FBE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279" autoAdjust="0"/>
  </p:normalViewPr>
  <p:slideViewPr>
    <p:cSldViewPr snapToGrid="0" snapToObjects="1">
      <p:cViewPr varScale="1">
        <p:scale>
          <a:sx n="107" d="100"/>
          <a:sy n="107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63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6465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metria" panose="020B0503020204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'3.1'!$BU$4:$DC$5</c:f>
              <c:multiLvlStrCache>
                <c:ptCount val="9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</c:lvl>
                <c:lvl>
                  <c:pt idx="0">
                    <c:v>2024</c:v>
                  </c:pt>
                  <c:pt idx="4">
                    <c:v>2025</c:v>
                  </c:pt>
                  <c:pt idx="8">
                    <c:v>2026</c:v>
                  </c:pt>
                </c:lvl>
              </c:multiLvlStrCache>
            </c:multiLvlStrRef>
          </c:cat>
          <c:val>
            <c:numRef>
              <c:f>'3.1'!$BU$32:$DC$32</c:f>
              <c:numCache>
                <c:formatCode>#,##0.0</c:formatCode>
                <c:ptCount val="9"/>
                <c:pt idx="0">
                  <c:v>-3348.8906907205965</c:v>
                </c:pt>
                <c:pt idx="1">
                  <c:v>-6949.6729131792017</c:v>
                </c:pt>
                <c:pt idx="2">
                  <c:v>-9118.7427922645984</c:v>
                </c:pt>
                <c:pt idx="3">
                  <c:v>-13511.984857471407</c:v>
                </c:pt>
                <c:pt idx="4">
                  <c:v>-5529.2833351553963</c:v>
                </c:pt>
                <c:pt idx="5">
                  <c:v>-6826.7363675583983</c:v>
                </c:pt>
                <c:pt idx="6">
                  <c:v>-14499.665225650791</c:v>
                </c:pt>
                <c:pt idx="7">
                  <c:v>-18807.595132953604</c:v>
                </c:pt>
                <c:pt idx="8">
                  <c:v>2101.3320101408008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4-4DF3-9AD8-B962D0E4D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-27"/>
        <c:axId val="-1859196928"/>
        <c:axId val="-1859199648"/>
      </c:barChart>
      <c:catAx>
        <c:axId val="-185919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859199648"/>
        <c:crosses val="autoZero"/>
        <c:auto val="1"/>
        <c:lblAlgn val="ctr"/>
        <c:lblOffset val="100"/>
        <c:noMultiLvlLbl val="0"/>
      </c:catAx>
      <c:valAx>
        <c:axId val="-185919964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85919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Geometria" panose="020B0503020204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1C6EC-7C2D-4456-B95C-27331DF36E42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59EC122C-5E0E-42EB-886F-BD8E4B0AD561}">
      <dgm:prSet phldrT="[Texto]" custT="1"/>
      <dgm:spPr/>
      <dgm:t>
        <a:bodyPr/>
        <a:lstStyle/>
        <a:p>
          <a:r>
            <a:rPr lang="es-ES" sz="1500" dirty="0" smtClean="0">
              <a:latin typeface="Geometria" panose="020B0503020204020204" pitchFamily="34" charset="0"/>
            </a:rPr>
            <a:t>Agroindustria</a:t>
          </a:r>
          <a:endParaRPr lang="es-ES" sz="1500" dirty="0">
            <a:latin typeface="Geometria" panose="020B0503020204020204" pitchFamily="34" charset="0"/>
          </a:endParaRPr>
        </a:p>
      </dgm:t>
    </dgm:pt>
    <dgm:pt modelId="{1ABC4D7B-B41E-4697-A78C-733C2621BB0F}" type="parTrans" cxnId="{0D908D02-B230-4F67-9F4A-D33C426DF0FD}">
      <dgm:prSet/>
      <dgm:spPr/>
      <dgm:t>
        <a:bodyPr/>
        <a:lstStyle/>
        <a:p>
          <a:endParaRPr lang="es-ES">
            <a:latin typeface="Geometria" panose="020B0503020204020204" pitchFamily="34" charset="0"/>
          </a:endParaRPr>
        </a:p>
      </dgm:t>
    </dgm:pt>
    <dgm:pt modelId="{67EA0582-838A-4566-BDA4-5156ABFEC2A7}" type="sibTrans" cxnId="{0D908D02-B230-4F67-9F4A-D33C426DF0FD}">
      <dgm:prSet/>
      <dgm:spPr/>
      <dgm:t>
        <a:bodyPr/>
        <a:lstStyle/>
        <a:p>
          <a:endParaRPr lang="es-ES">
            <a:latin typeface="Geometria" panose="020B0503020204020204" pitchFamily="34" charset="0"/>
          </a:endParaRPr>
        </a:p>
      </dgm:t>
    </dgm:pt>
    <dgm:pt modelId="{75A190A0-21C3-4A11-A04D-4C0F0F796CC1}">
      <dgm:prSet phldrT="[Texto]" custT="1"/>
      <dgm:spPr/>
      <dgm:t>
        <a:bodyPr/>
        <a:lstStyle/>
        <a:p>
          <a:r>
            <a:rPr lang="es-ES" sz="1500" dirty="0" smtClean="0">
              <a:latin typeface="Geometria" panose="020B0503020204020204" pitchFamily="34" charset="0"/>
            </a:rPr>
            <a:t>Minería</a:t>
          </a:r>
          <a:endParaRPr lang="es-ES" sz="1200" dirty="0">
            <a:latin typeface="Geometria" panose="020B0503020204020204" pitchFamily="34" charset="0"/>
          </a:endParaRPr>
        </a:p>
      </dgm:t>
    </dgm:pt>
    <dgm:pt modelId="{28ED75DC-9D66-479D-8D2A-90C827AF83EA}" type="parTrans" cxnId="{3E114B3E-C198-443F-94E4-58F95EB6CCB8}">
      <dgm:prSet/>
      <dgm:spPr/>
      <dgm:t>
        <a:bodyPr/>
        <a:lstStyle/>
        <a:p>
          <a:endParaRPr lang="es-ES">
            <a:latin typeface="Geometria" panose="020B0503020204020204" pitchFamily="34" charset="0"/>
          </a:endParaRPr>
        </a:p>
      </dgm:t>
    </dgm:pt>
    <dgm:pt modelId="{0CD44176-DADE-4E0F-A73F-3D6B9E03E2A2}" type="sibTrans" cxnId="{3E114B3E-C198-443F-94E4-58F95EB6CCB8}">
      <dgm:prSet/>
      <dgm:spPr/>
      <dgm:t>
        <a:bodyPr/>
        <a:lstStyle/>
        <a:p>
          <a:endParaRPr lang="es-ES">
            <a:latin typeface="Geometria" panose="020B0503020204020204" pitchFamily="34" charset="0"/>
          </a:endParaRPr>
        </a:p>
      </dgm:t>
    </dgm:pt>
    <dgm:pt modelId="{BCD979E3-6C73-44A5-AF37-4C5B58261A09}">
      <dgm:prSet phldrT="[Texto]" custT="1"/>
      <dgm:spPr/>
      <dgm:t>
        <a:bodyPr/>
        <a:lstStyle/>
        <a:p>
          <a:r>
            <a:rPr lang="es-ES" sz="1500" dirty="0" smtClean="0">
              <a:latin typeface="Geometria" panose="020B0503020204020204" pitchFamily="34" charset="0"/>
            </a:rPr>
            <a:t>Industria</a:t>
          </a:r>
        </a:p>
        <a:p>
          <a:r>
            <a:rPr lang="es-ES" sz="1500" dirty="0" smtClean="0">
              <a:latin typeface="Geometria" panose="020B0503020204020204" pitchFamily="34" charset="0"/>
            </a:rPr>
            <a:t> manufacturera - cemento</a:t>
          </a:r>
          <a:endParaRPr lang="es-ES" sz="1200" dirty="0">
            <a:latin typeface="Geometria" panose="020B0503020204020204" pitchFamily="34" charset="0"/>
          </a:endParaRPr>
        </a:p>
      </dgm:t>
    </dgm:pt>
    <dgm:pt modelId="{D10AF2AA-8617-454C-9852-05EEE3DC21E7}" type="parTrans" cxnId="{E3171045-356C-45DA-ADE1-1C0EB0BA7CE2}">
      <dgm:prSet/>
      <dgm:spPr/>
      <dgm:t>
        <a:bodyPr/>
        <a:lstStyle/>
        <a:p>
          <a:endParaRPr lang="es-ES">
            <a:latin typeface="Geometria" panose="020B0503020204020204" pitchFamily="34" charset="0"/>
          </a:endParaRPr>
        </a:p>
      </dgm:t>
    </dgm:pt>
    <dgm:pt modelId="{D27A09AB-8183-4C04-ADF5-ED12388FCFDF}" type="sibTrans" cxnId="{E3171045-356C-45DA-ADE1-1C0EB0BA7CE2}">
      <dgm:prSet/>
      <dgm:spPr/>
      <dgm:t>
        <a:bodyPr/>
        <a:lstStyle/>
        <a:p>
          <a:endParaRPr lang="es-ES">
            <a:latin typeface="Geometria" panose="020B0503020204020204" pitchFamily="34" charset="0"/>
          </a:endParaRPr>
        </a:p>
      </dgm:t>
    </dgm:pt>
    <dgm:pt modelId="{4DFB262E-E667-4044-BF09-6AF24E234283}">
      <dgm:prSet phldrT="[Texto]" custT="1"/>
      <dgm:spPr/>
      <dgm:t>
        <a:bodyPr/>
        <a:lstStyle/>
        <a:p>
          <a:r>
            <a:rPr lang="es-ES" sz="1500" dirty="0" smtClean="0">
              <a:latin typeface="Geometria" panose="020B0503020204020204" pitchFamily="34" charset="0"/>
            </a:rPr>
            <a:t>Electricidad</a:t>
          </a:r>
          <a:endParaRPr lang="es-ES" sz="1200" dirty="0">
            <a:latin typeface="Geometria" panose="020B0503020204020204" pitchFamily="34" charset="0"/>
          </a:endParaRPr>
        </a:p>
      </dgm:t>
    </dgm:pt>
    <dgm:pt modelId="{88E50E16-5B0D-43AD-9288-AEB69271C91D}" type="parTrans" cxnId="{0146862B-A33E-4C17-89D3-6879076EEA01}">
      <dgm:prSet/>
      <dgm:spPr/>
      <dgm:t>
        <a:bodyPr/>
        <a:lstStyle/>
        <a:p>
          <a:endParaRPr lang="es-ES">
            <a:latin typeface="Geometria" panose="020B0503020204020204" pitchFamily="34" charset="0"/>
          </a:endParaRPr>
        </a:p>
      </dgm:t>
    </dgm:pt>
    <dgm:pt modelId="{F3507D8A-C558-42B7-AAAC-2915886401A5}" type="sibTrans" cxnId="{0146862B-A33E-4C17-89D3-6879076EEA01}">
      <dgm:prSet/>
      <dgm:spPr/>
      <dgm:t>
        <a:bodyPr/>
        <a:lstStyle/>
        <a:p>
          <a:endParaRPr lang="es-ES">
            <a:latin typeface="Geometria" panose="020B0503020204020204" pitchFamily="34" charset="0"/>
          </a:endParaRPr>
        </a:p>
      </dgm:t>
    </dgm:pt>
    <dgm:pt modelId="{49DFAD8C-A730-47A0-9E76-B810C13AD53A}" type="pres">
      <dgm:prSet presAssocID="{96A1C6EC-7C2D-4456-B95C-27331DF36E42}" presName="Name0" presStyleCnt="0">
        <dgm:presLayoutVars>
          <dgm:dir/>
          <dgm:resizeHandles val="exact"/>
        </dgm:presLayoutVars>
      </dgm:prSet>
      <dgm:spPr/>
    </dgm:pt>
    <dgm:pt modelId="{608B35A4-6462-4DDA-9614-E0299055F05F}" type="pres">
      <dgm:prSet presAssocID="{96A1C6EC-7C2D-4456-B95C-27331DF36E42}" presName="arrow" presStyleLbl="bgShp" presStyleIdx="0" presStyleCnt="1"/>
      <dgm:spPr/>
    </dgm:pt>
    <dgm:pt modelId="{DB066222-3A76-4590-B1A1-285B8660ADC9}" type="pres">
      <dgm:prSet presAssocID="{96A1C6EC-7C2D-4456-B95C-27331DF36E42}" presName="points" presStyleCnt="0"/>
      <dgm:spPr/>
    </dgm:pt>
    <dgm:pt modelId="{269E0F60-EA5A-4F52-9785-E0EF245A4255}" type="pres">
      <dgm:prSet presAssocID="{59EC122C-5E0E-42EB-886F-BD8E4B0AD561}" presName="compositeA" presStyleCnt="0"/>
      <dgm:spPr/>
    </dgm:pt>
    <dgm:pt modelId="{8F971160-1A3A-4E51-BFD0-C039FB858591}" type="pres">
      <dgm:prSet presAssocID="{59EC122C-5E0E-42EB-886F-BD8E4B0AD561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5906D2-EBD6-43F5-AD06-D17E83A5362E}" type="pres">
      <dgm:prSet presAssocID="{59EC122C-5E0E-42EB-886F-BD8E4B0AD561}" presName="circleA" presStyleLbl="node1" presStyleIdx="0" presStyleCnt="4" custLinFactX="100000" custLinFactNeighborX="184074" custLinFactNeighborY="22663"/>
      <dgm:spPr/>
    </dgm:pt>
    <dgm:pt modelId="{9BD08C75-BE88-4960-A596-BF52718DB629}" type="pres">
      <dgm:prSet presAssocID="{59EC122C-5E0E-42EB-886F-BD8E4B0AD561}" presName="spaceA" presStyleCnt="0"/>
      <dgm:spPr/>
    </dgm:pt>
    <dgm:pt modelId="{A5558BC5-B5FA-4D2A-A494-89322CF307B4}" type="pres">
      <dgm:prSet presAssocID="{67EA0582-838A-4566-BDA4-5156ABFEC2A7}" presName="space" presStyleCnt="0"/>
      <dgm:spPr/>
    </dgm:pt>
    <dgm:pt modelId="{04303B60-08F0-4C69-AB79-D3B954ED911C}" type="pres">
      <dgm:prSet presAssocID="{75A190A0-21C3-4A11-A04D-4C0F0F796CC1}" presName="compositeB" presStyleCnt="0"/>
      <dgm:spPr/>
    </dgm:pt>
    <dgm:pt modelId="{7300454A-FA20-4B50-A4DA-879B835DEA88}" type="pres">
      <dgm:prSet presAssocID="{75A190A0-21C3-4A11-A04D-4C0F0F796CC1}" presName="textB" presStyleLbl="revTx" presStyleIdx="1" presStyleCnt="4" custScaleY="31330" custLinFactNeighborX="59472" custLinFactNeighborY="-393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8218C-FC20-4B15-A8CD-F3F46BC762A8}" type="pres">
      <dgm:prSet presAssocID="{75A190A0-21C3-4A11-A04D-4C0F0F796CC1}" presName="circleB" presStyleLbl="node1" presStyleIdx="1" presStyleCnt="4" custLinFactX="199722" custLinFactNeighborX="200000" custLinFactNeighborY="-58674"/>
      <dgm:spPr/>
    </dgm:pt>
    <dgm:pt modelId="{1FC47817-6505-467C-A784-435ED816BCC4}" type="pres">
      <dgm:prSet presAssocID="{75A190A0-21C3-4A11-A04D-4C0F0F796CC1}" presName="spaceB" presStyleCnt="0"/>
      <dgm:spPr/>
    </dgm:pt>
    <dgm:pt modelId="{F0E08299-A0DE-4C0C-B991-23B7804FFCA1}" type="pres">
      <dgm:prSet presAssocID="{0CD44176-DADE-4E0F-A73F-3D6B9E03E2A2}" presName="space" presStyleCnt="0"/>
      <dgm:spPr/>
    </dgm:pt>
    <dgm:pt modelId="{0815C21A-91CE-4C96-B9B1-28B5C46DE299}" type="pres">
      <dgm:prSet presAssocID="{BCD979E3-6C73-44A5-AF37-4C5B58261A09}" presName="compositeA" presStyleCnt="0"/>
      <dgm:spPr/>
    </dgm:pt>
    <dgm:pt modelId="{74B8A0F6-916B-43D7-A35D-8C974A0CDD32}" type="pres">
      <dgm:prSet presAssocID="{BCD979E3-6C73-44A5-AF37-4C5B58261A09}" presName="textA" presStyleLbl="revTx" presStyleIdx="2" presStyleCnt="4" custScaleX="211411" custScaleY="38565" custLinFactNeighborX="46333" custLinFactNeighborY="432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7A7BD5-0797-404A-8708-9AD0AB974141}" type="pres">
      <dgm:prSet presAssocID="{BCD979E3-6C73-44A5-AF37-4C5B58261A09}" presName="circleA" presStyleLbl="node1" presStyleIdx="2" presStyleCnt="4" custLinFactX="100000" custLinFactNeighborX="179747" custLinFactNeighborY="51605"/>
      <dgm:spPr/>
    </dgm:pt>
    <dgm:pt modelId="{F9C48894-6514-4B3E-A491-996691657D8D}" type="pres">
      <dgm:prSet presAssocID="{BCD979E3-6C73-44A5-AF37-4C5B58261A09}" presName="spaceA" presStyleCnt="0"/>
      <dgm:spPr/>
    </dgm:pt>
    <dgm:pt modelId="{ACF549EA-2399-4A15-89A4-6F5D6387E26E}" type="pres">
      <dgm:prSet presAssocID="{D27A09AB-8183-4C04-ADF5-ED12388FCFDF}" presName="space" presStyleCnt="0"/>
      <dgm:spPr/>
    </dgm:pt>
    <dgm:pt modelId="{709032BA-645C-4ABD-8A01-50599A062407}" type="pres">
      <dgm:prSet presAssocID="{4DFB262E-E667-4044-BF09-6AF24E234283}" presName="compositeB" presStyleCnt="0"/>
      <dgm:spPr/>
    </dgm:pt>
    <dgm:pt modelId="{B78D8D50-88EA-4C44-A963-793AF3288912}" type="pres">
      <dgm:prSet presAssocID="{4DFB262E-E667-4044-BF09-6AF24E234283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41E4D6-4AF7-412B-A29A-1444398A7086}" type="pres">
      <dgm:prSet presAssocID="{4DFB262E-E667-4044-BF09-6AF24E234283}" presName="circleB" presStyleLbl="node1" presStyleIdx="3" presStyleCnt="4" custLinFactX="100000" custLinFactNeighborX="114168" custLinFactNeighborY="8438"/>
      <dgm:spPr/>
    </dgm:pt>
    <dgm:pt modelId="{1B4A4DF1-9389-4392-A9A2-1A0D350AAB0F}" type="pres">
      <dgm:prSet presAssocID="{4DFB262E-E667-4044-BF09-6AF24E234283}" presName="spaceB" presStyleCnt="0"/>
      <dgm:spPr/>
    </dgm:pt>
  </dgm:ptLst>
  <dgm:cxnLst>
    <dgm:cxn modelId="{3E114B3E-C198-443F-94E4-58F95EB6CCB8}" srcId="{96A1C6EC-7C2D-4456-B95C-27331DF36E42}" destId="{75A190A0-21C3-4A11-A04D-4C0F0F796CC1}" srcOrd="1" destOrd="0" parTransId="{28ED75DC-9D66-479D-8D2A-90C827AF83EA}" sibTransId="{0CD44176-DADE-4E0F-A73F-3D6B9E03E2A2}"/>
    <dgm:cxn modelId="{F9D87014-FCD6-43BB-96B2-0D966032C984}" type="presOf" srcId="{4DFB262E-E667-4044-BF09-6AF24E234283}" destId="{B78D8D50-88EA-4C44-A963-793AF3288912}" srcOrd="0" destOrd="0" presId="urn:microsoft.com/office/officeart/2005/8/layout/hProcess11"/>
    <dgm:cxn modelId="{0146862B-A33E-4C17-89D3-6879076EEA01}" srcId="{96A1C6EC-7C2D-4456-B95C-27331DF36E42}" destId="{4DFB262E-E667-4044-BF09-6AF24E234283}" srcOrd="3" destOrd="0" parTransId="{88E50E16-5B0D-43AD-9288-AEB69271C91D}" sibTransId="{F3507D8A-C558-42B7-AAAC-2915886401A5}"/>
    <dgm:cxn modelId="{29E574D1-1E2B-46D1-BB07-95D7FA46F735}" type="presOf" srcId="{96A1C6EC-7C2D-4456-B95C-27331DF36E42}" destId="{49DFAD8C-A730-47A0-9E76-B810C13AD53A}" srcOrd="0" destOrd="0" presId="urn:microsoft.com/office/officeart/2005/8/layout/hProcess11"/>
    <dgm:cxn modelId="{0E3BC36B-F35A-4563-8A1F-58125D2C1B46}" type="presOf" srcId="{59EC122C-5E0E-42EB-886F-BD8E4B0AD561}" destId="{8F971160-1A3A-4E51-BFD0-C039FB858591}" srcOrd="0" destOrd="0" presId="urn:microsoft.com/office/officeart/2005/8/layout/hProcess11"/>
    <dgm:cxn modelId="{29BB8729-ED4A-49C9-B80F-F541EE52CB77}" type="presOf" srcId="{BCD979E3-6C73-44A5-AF37-4C5B58261A09}" destId="{74B8A0F6-916B-43D7-A35D-8C974A0CDD32}" srcOrd="0" destOrd="0" presId="urn:microsoft.com/office/officeart/2005/8/layout/hProcess11"/>
    <dgm:cxn modelId="{0D908D02-B230-4F67-9F4A-D33C426DF0FD}" srcId="{96A1C6EC-7C2D-4456-B95C-27331DF36E42}" destId="{59EC122C-5E0E-42EB-886F-BD8E4B0AD561}" srcOrd="0" destOrd="0" parTransId="{1ABC4D7B-B41E-4697-A78C-733C2621BB0F}" sibTransId="{67EA0582-838A-4566-BDA4-5156ABFEC2A7}"/>
    <dgm:cxn modelId="{E3171045-356C-45DA-ADE1-1C0EB0BA7CE2}" srcId="{96A1C6EC-7C2D-4456-B95C-27331DF36E42}" destId="{BCD979E3-6C73-44A5-AF37-4C5B58261A09}" srcOrd="2" destOrd="0" parTransId="{D10AF2AA-8617-454C-9852-05EEE3DC21E7}" sibTransId="{D27A09AB-8183-4C04-ADF5-ED12388FCFDF}"/>
    <dgm:cxn modelId="{01E6AC9E-766D-4A68-8A2D-945EC8BFD2C1}" type="presOf" srcId="{75A190A0-21C3-4A11-A04D-4C0F0F796CC1}" destId="{7300454A-FA20-4B50-A4DA-879B835DEA88}" srcOrd="0" destOrd="0" presId="urn:microsoft.com/office/officeart/2005/8/layout/hProcess11"/>
    <dgm:cxn modelId="{7E2CDA27-ACA0-45F0-B5A8-DAD121E57991}" type="presParOf" srcId="{49DFAD8C-A730-47A0-9E76-B810C13AD53A}" destId="{608B35A4-6462-4DDA-9614-E0299055F05F}" srcOrd="0" destOrd="0" presId="urn:microsoft.com/office/officeart/2005/8/layout/hProcess11"/>
    <dgm:cxn modelId="{D86E348E-7B45-4E8A-AEE8-45CD2490781E}" type="presParOf" srcId="{49DFAD8C-A730-47A0-9E76-B810C13AD53A}" destId="{DB066222-3A76-4590-B1A1-285B8660ADC9}" srcOrd="1" destOrd="0" presId="urn:microsoft.com/office/officeart/2005/8/layout/hProcess11"/>
    <dgm:cxn modelId="{7E6CD7D8-3BD9-4256-BDD5-3E24A51CCE37}" type="presParOf" srcId="{DB066222-3A76-4590-B1A1-285B8660ADC9}" destId="{269E0F60-EA5A-4F52-9785-E0EF245A4255}" srcOrd="0" destOrd="0" presId="urn:microsoft.com/office/officeart/2005/8/layout/hProcess11"/>
    <dgm:cxn modelId="{91B31645-8D43-4750-A926-3E70BB1023EE}" type="presParOf" srcId="{269E0F60-EA5A-4F52-9785-E0EF245A4255}" destId="{8F971160-1A3A-4E51-BFD0-C039FB858591}" srcOrd="0" destOrd="0" presId="urn:microsoft.com/office/officeart/2005/8/layout/hProcess11"/>
    <dgm:cxn modelId="{1DAC7EC9-BB45-4DA0-80BB-9CB223503758}" type="presParOf" srcId="{269E0F60-EA5A-4F52-9785-E0EF245A4255}" destId="{7D5906D2-EBD6-43F5-AD06-D17E83A5362E}" srcOrd="1" destOrd="0" presId="urn:microsoft.com/office/officeart/2005/8/layout/hProcess11"/>
    <dgm:cxn modelId="{77BA6B13-4CCE-4063-8384-BAA88DFBE575}" type="presParOf" srcId="{269E0F60-EA5A-4F52-9785-E0EF245A4255}" destId="{9BD08C75-BE88-4960-A596-BF52718DB629}" srcOrd="2" destOrd="0" presId="urn:microsoft.com/office/officeart/2005/8/layout/hProcess11"/>
    <dgm:cxn modelId="{5256D090-8D10-4F20-96A1-17A7390CCDEA}" type="presParOf" srcId="{DB066222-3A76-4590-B1A1-285B8660ADC9}" destId="{A5558BC5-B5FA-4D2A-A494-89322CF307B4}" srcOrd="1" destOrd="0" presId="urn:microsoft.com/office/officeart/2005/8/layout/hProcess11"/>
    <dgm:cxn modelId="{FCCF2E8F-EE11-4198-987F-E88E7768D213}" type="presParOf" srcId="{DB066222-3A76-4590-B1A1-285B8660ADC9}" destId="{04303B60-08F0-4C69-AB79-D3B954ED911C}" srcOrd="2" destOrd="0" presId="urn:microsoft.com/office/officeart/2005/8/layout/hProcess11"/>
    <dgm:cxn modelId="{88F69B8E-1704-4319-B52A-8C320B868D97}" type="presParOf" srcId="{04303B60-08F0-4C69-AB79-D3B954ED911C}" destId="{7300454A-FA20-4B50-A4DA-879B835DEA88}" srcOrd="0" destOrd="0" presId="urn:microsoft.com/office/officeart/2005/8/layout/hProcess11"/>
    <dgm:cxn modelId="{0BAC96FC-D122-4AA8-9D2E-D0B26444C143}" type="presParOf" srcId="{04303B60-08F0-4C69-AB79-D3B954ED911C}" destId="{CEB8218C-FC20-4B15-A8CD-F3F46BC762A8}" srcOrd="1" destOrd="0" presId="urn:microsoft.com/office/officeart/2005/8/layout/hProcess11"/>
    <dgm:cxn modelId="{692BC2E1-2E65-4D8D-87C5-4EA953FFD79F}" type="presParOf" srcId="{04303B60-08F0-4C69-AB79-D3B954ED911C}" destId="{1FC47817-6505-467C-A784-435ED816BCC4}" srcOrd="2" destOrd="0" presId="urn:microsoft.com/office/officeart/2005/8/layout/hProcess11"/>
    <dgm:cxn modelId="{23CDF2D6-728B-483D-97EE-110BA6B36E54}" type="presParOf" srcId="{DB066222-3A76-4590-B1A1-285B8660ADC9}" destId="{F0E08299-A0DE-4C0C-B991-23B7804FFCA1}" srcOrd="3" destOrd="0" presId="urn:microsoft.com/office/officeart/2005/8/layout/hProcess11"/>
    <dgm:cxn modelId="{CB6E016A-7E1D-4E4B-B150-B8BB3E002796}" type="presParOf" srcId="{DB066222-3A76-4590-B1A1-285B8660ADC9}" destId="{0815C21A-91CE-4C96-B9B1-28B5C46DE299}" srcOrd="4" destOrd="0" presId="urn:microsoft.com/office/officeart/2005/8/layout/hProcess11"/>
    <dgm:cxn modelId="{1A7E4329-75BC-4334-B0EB-CE2A56D1035D}" type="presParOf" srcId="{0815C21A-91CE-4C96-B9B1-28B5C46DE299}" destId="{74B8A0F6-916B-43D7-A35D-8C974A0CDD32}" srcOrd="0" destOrd="0" presId="urn:microsoft.com/office/officeart/2005/8/layout/hProcess11"/>
    <dgm:cxn modelId="{99CAD676-C2FE-4C72-8842-CCBA9A8E8FC7}" type="presParOf" srcId="{0815C21A-91CE-4C96-B9B1-28B5C46DE299}" destId="{8C7A7BD5-0797-404A-8708-9AD0AB974141}" srcOrd="1" destOrd="0" presId="urn:microsoft.com/office/officeart/2005/8/layout/hProcess11"/>
    <dgm:cxn modelId="{3E9079E9-8495-4B1C-B00B-C401A2294EB1}" type="presParOf" srcId="{0815C21A-91CE-4C96-B9B1-28B5C46DE299}" destId="{F9C48894-6514-4B3E-A491-996691657D8D}" srcOrd="2" destOrd="0" presId="urn:microsoft.com/office/officeart/2005/8/layout/hProcess11"/>
    <dgm:cxn modelId="{3C6B2049-A9E1-45A2-9DD4-F807366E5D8A}" type="presParOf" srcId="{DB066222-3A76-4590-B1A1-285B8660ADC9}" destId="{ACF549EA-2399-4A15-89A4-6F5D6387E26E}" srcOrd="5" destOrd="0" presId="urn:microsoft.com/office/officeart/2005/8/layout/hProcess11"/>
    <dgm:cxn modelId="{B42581A5-DA2A-4E2B-8471-6D0D627E95D0}" type="presParOf" srcId="{DB066222-3A76-4590-B1A1-285B8660ADC9}" destId="{709032BA-645C-4ABD-8A01-50599A062407}" srcOrd="6" destOrd="0" presId="urn:microsoft.com/office/officeart/2005/8/layout/hProcess11"/>
    <dgm:cxn modelId="{C6C3580A-7F64-465F-95CF-A0F6F036C1AA}" type="presParOf" srcId="{709032BA-645C-4ABD-8A01-50599A062407}" destId="{B78D8D50-88EA-4C44-A963-793AF3288912}" srcOrd="0" destOrd="0" presId="urn:microsoft.com/office/officeart/2005/8/layout/hProcess11"/>
    <dgm:cxn modelId="{EFA131D8-B076-4C34-842E-64EAEDED067C}" type="presParOf" srcId="{709032BA-645C-4ABD-8A01-50599A062407}" destId="{1D41E4D6-4AF7-412B-A29A-1444398A7086}" srcOrd="1" destOrd="0" presId="urn:microsoft.com/office/officeart/2005/8/layout/hProcess11"/>
    <dgm:cxn modelId="{CAE7B1CD-EDEF-4DE9-B4EF-CA08FC1AD37B}" type="presParOf" srcId="{709032BA-645C-4ABD-8A01-50599A062407}" destId="{1B4A4DF1-9389-4392-A9A2-1A0D350AAB0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1C6EC-7C2D-4456-B95C-27331DF36E42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715D6955-F42C-4554-83DE-EFDE6571EF56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41958814-5598-442B-9791-97014BDA6F43}" type="parTrans" cxnId="{EC801EFB-732E-4FBC-8C3F-288E6BF0DF81}">
      <dgm:prSet/>
      <dgm:spPr/>
      <dgm:t>
        <a:bodyPr/>
        <a:lstStyle/>
        <a:p>
          <a:endParaRPr lang="es-ES"/>
        </a:p>
      </dgm:t>
    </dgm:pt>
    <dgm:pt modelId="{1D329A1A-8AD3-4CEE-B37A-BA239E33F2D4}" type="sibTrans" cxnId="{EC801EFB-732E-4FBC-8C3F-288E6BF0DF81}">
      <dgm:prSet/>
      <dgm:spPr/>
      <dgm:t>
        <a:bodyPr/>
        <a:lstStyle/>
        <a:p>
          <a:endParaRPr lang="es-ES"/>
        </a:p>
      </dgm:t>
    </dgm:pt>
    <dgm:pt modelId="{D5C032BF-6F1D-43DB-8B69-419DC013DB72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E1257290-7976-4C63-B10B-EE29190ECA50}" type="parTrans" cxnId="{6D0CA351-A431-4B71-B6E5-CF903E898241}">
      <dgm:prSet/>
      <dgm:spPr/>
      <dgm:t>
        <a:bodyPr/>
        <a:lstStyle/>
        <a:p>
          <a:endParaRPr lang="es-ES"/>
        </a:p>
      </dgm:t>
    </dgm:pt>
    <dgm:pt modelId="{59257BB4-91F0-4D5F-83AE-9BA309696895}" type="sibTrans" cxnId="{6D0CA351-A431-4B71-B6E5-CF903E898241}">
      <dgm:prSet/>
      <dgm:spPr/>
      <dgm:t>
        <a:bodyPr/>
        <a:lstStyle/>
        <a:p>
          <a:endParaRPr lang="es-ES"/>
        </a:p>
      </dgm:t>
    </dgm:pt>
    <dgm:pt modelId="{CCBCAA7E-2927-44D4-A9F8-796E3CCB5F33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C42018FA-841A-4946-A947-254EB4344954}" type="parTrans" cxnId="{28A11A60-FAC5-44B8-A17D-FFF1962C1DFB}">
      <dgm:prSet/>
      <dgm:spPr/>
      <dgm:t>
        <a:bodyPr/>
        <a:lstStyle/>
        <a:p>
          <a:endParaRPr lang="es-ES"/>
        </a:p>
      </dgm:t>
    </dgm:pt>
    <dgm:pt modelId="{3CD111F5-6F56-4957-BCCB-0743945093EA}" type="sibTrans" cxnId="{28A11A60-FAC5-44B8-A17D-FFF1962C1DFB}">
      <dgm:prSet/>
      <dgm:spPr/>
      <dgm:t>
        <a:bodyPr/>
        <a:lstStyle/>
        <a:p>
          <a:endParaRPr lang="es-ES"/>
        </a:p>
      </dgm:t>
    </dgm:pt>
    <dgm:pt modelId="{BDB1846F-C486-4C59-BBA6-6B5D73B167BF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3B23B6ED-C5D1-4D6B-A9AB-87CD66FF1319}" type="parTrans" cxnId="{3CA2AF04-3492-4EBE-98D2-23F7402ED135}">
      <dgm:prSet/>
      <dgm:spPr/>
      <dgm:t>
        <a:bodyPr/>
        <a:lstStyle/>
        <a:p>
          <a:endParaRPr lang="es-ES"/>
        </a:p>
      </dgm:t>
    </dgm:pt>
    <dgm:pt modelId="{6C943053-1ACC-4345-A423-E5ECE4A8AF24}" type="sibTrans" cxnId="{3CA2AF04-3492-4EBE-98D2-23F7402ED135}">
      <dgm:prSet/>
      <dgm:spPr/>
      <dgm:t>
        <a:bodyPr/>
        <a:lstStyle/>
        <a:p>
          <a:endParaRPr lang="es-ES"/>
        </a:p>
      </dgm:t>
    </dgm:pt>
    <dgm:pt modelId="{A55E94E9-3805-437D-B918-05662C8C6768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F621DE58-F5E2-42D6-81DC-E2E985D46B5E}" type="parTrans" cxnId="{80A49E5C-FBC9-4491-BD23-EF0188CD90D9}">
      <dgm:prSet/>
      <dgm:spPr/>
      <dgm:t>
        <a:bodyPr/>
        <a:lstStyle/>
        <a:p>
          <a:endParaRPr lang="es-ES"/>
        </a:p>
      </dgm:t>
    </dgm:pt>
    <dgm:pt modelId="{E20A39F4-C237-4244-BD08-69B6AD3ECA87}" type="sibTrans" cxnId="{80A49E5C-FBC9-4491-BD23-EF0188CD90D9}">
      <dgm:prSet/>
      <dgm:spPr/>
      <dgm:t>
        <a:bodyPr/>
        <a:lstStyle/>
        <a:p>
          <a:endParaRPr lang="es-ES"/>
        </a:p>
      </dgm:t>
    </dgm:pt>
    <dgm:pt modelId="{B14AF154-F1E4-413B-B750-E92BF13D2448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9EFDC934-E47A-4ADF-890A-5CF3A08F3615}" type="parTrans" cxnId="{D766C6E5-2B5D-48CD-8597-C32D98E1EC64}">
      <dgm:prSet/>
      <dgm:spPr/>
      <dgm:t>
        <a:bodyPr/>
        <a:lstStyle/>
        <a:p>
          <a:endParaRPr lang="es-ES"/>
        </a:p>
      </dgm:t>
    </dgm:pt>
    <dgm:pt modelId="{F84F5F2C-FEC5-4EBA-9F97-7F103ECFEBB3}" type="sibTrans" cxnId="{D766C6E5-2B5D-48CD-8597-C32D98E1EC64}">
      <dgm:prSet/>
      <dgm:spPr/>
      <dgm:t>
        <a:bodyPr/>
        <a:lstStyle/>
        <a:p>
          <a:endParaRPr lang="es-ES"/>
        </a:p>
      </dgm:t>
    </dgm:pt>
    <dgm:pt modelId="{E8EF0D9B-FD7E-46F7-AF97-48C3FDE4E5A4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7DFF8E0C-11BD-471E-93CB-489D5D6E8C76}" type="parTrans" cxnId="{F8D476AC-F65D-4B9B-B5C4-2BA435B682B0}">
      <dgm:prSet/>
      <dgm:spPr/>
      <dgm:t>
        <a:bodyPr/>
        <a:lstStyle/>
        <a:p>
          <a:endParaRPr lang="es-ES"/>
        </a:p>
      </dgm:t>
    </dgm:pt>
    <dgm:pt modelId="{653BF23B-14BA-474C-ABE6-3C221B408A7C}" type="sibTrans" cxnId="{F8D476AC-F65D-4B9B-B5C4-2BA435B682B0}">
      <dgm:prSet/>
      <dgm:spPr/>
      <dgm:t>
        <a:bodyPr/>
        <a:lstStyle/>
        <a:p>
          <a:endParaRPr lang="es-ES"/>
        </a:p>
      </dgm:t>
    </dgm:pt>
    <dgm:pt modelId="{AF1808CE-353F-492A-9367-40DBB71A9507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9739124D-7C1E-4F13-BC38-6DE1E7A3032F}" type="parTrans" cxnId="{E0EFFE5B-F136-4BFD-BA83-FDDCCAC7E61B}">
      <dgm:prSet/>
      <dgm:spPr/>
      <dgm:t>
        <a:bodyPr/>
        <a:lstStyle/>
        <a:p>
          <a:endParaRPr lang="es-ES"/>
        </a:p>
      </dgm:t>
    </dgm:pt>
    <dgm:pt modelId="{8D75B92A-A4D5-4F14-B17B-410A90DF0453}" type="sibTrans" cxnId="{E0EFFE5B-F136-4BFD-BA83-FDDCCAC7E61B}">
      <dgm:prSet/>
      <dgm:spPr/>
      <dgm:t>
        <a:bodyPr/>
        <a:lstStyle/>
        <a:p>
          <a:endParaRPr lang="es-ES"/>
        </a:p>
      </dgm:t>
    </dgm:pt>
    <dgm:pt modelId="{63BE9BDA-ED10-46D1-8679-3973E1DCECD6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D7E9D3B7-AA5E-44BF-B618-8C82252FEE17}" type="parTrans" cxnId="{C68EAC5B-1F0F-4810-8140-07C84F3A903F}">
      <dgm:prSet/>
      <dgm:spPr/>
      <dgm:t>
        <a:bodyPr/>
        <a:lstStyle/>
        <a:p>
          <a:endParaRPr lang="es-ES"/>
        </a:p>
      </dgm:t>
    </dgm:pt>
    <dgm:pt modelId="{E96855F0-421E-454B-AD57-7A0AF37FEE05}" type="sibTrans" cxnId="{C68EAC5B-1F0F-4810-8140-07C84F3A903F}">
      <dgm:prSet/>
      <dgm:spPr/>
      <dgm:t>
        <a:bodyPr/>
        <a:lstStyle/>
        <a:p>
          <a:endParaRPr lang="es-ES"/>
        </a:p>
      </dgm:t>
    </dgm:pt>
    <dgm:pt modelId="{F040D55C-6105-44B6-8007-79A7082314B6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848F6110-2EFD-48C1-B300-B830A1DA1E25}" type="parTrans" cxnId="{41D767BF-493C-4969-9054-CFA1BB25B413}">
      <dgm:prSet/>
      <dgm:spPr/>
      <dgm:t>
        <a:bodyPr/>
        <a:lstStyle/>
        <a:p>
          <a:endParaRPr lang="es-ES"/>
        </a:p>
      </dgm:t>
    </dgm:pt>
    <dgm:pt modelId="{A8B93F99-D2C0-42D8-BFB4-F9604DBEDD4A}" type="sibTrans" cxnId="{41D767BF-493C-4969-9054-CFA1BB25B413}">
      <dgm:prSet/>
      <dgm:spPr/>
      <dgm:t>
        <a:bodyPr/>
        <a:lstStyle/>
        <a:p>
          <a:endParaRPr lang="es-ES"/>
        </a:p>
      </dgm:t>
    </dgm:pt>
    <dgm:pt modelId="{F1DBFBF3-5633-441B-8A9A-297BE34BB0FA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B4D1711C-9CCD-47F4-A5D0-0B0B87DA0BA0}" type="parTrans" cxnId="{88FDDD56-B338-4997-855E-D35C6146D7D9}">
      <dgm:prSet/>
      <dgm:spPr/>
      <dgm:t>
        <a:bodyPr/>
        <a:lstStyle/>
        <a:p>
          <a:endParaRPr lang="es-ES"/>
        </a:p>
      </dgm:t>
    </dgm:pt>
    <dgm:pt modelId="{78C9A691-6FB7-465B-8A9A-A7DB99830AB2}" type="sibTrans" cxnId="{88FDDD56-B338-4997-855E-D35C6146D7D9}">
      <dgm:prSet/>
      <dgm:spPr/>
      <dgm:t>
        <a:bodyPr/>
        <a:lstStyle/>
        <a:p>
          <a:endParaRPr lang="es-ES"/>
        </a:p>
      </dgm:t>
    </dgm:pt>
    <dgm:pt modelId="{590709F2-A066-4686-928D-3C83617364ED}">
      <dgm:prSet phldrT="[Texto]" custT="1"/>
      <dgm:spPr/>
      <dgm:t>
        <a:bodyPr/>
        <a:lstStyle/>
        <a:p>
          <a:endParaRPr lang="es-ES" sz="1100" dirty="0">
            <a:latin typeface="Geometria" panose="020B0503020204020204" pitchFamily="34" charset="0"/>
          </a:endParaRPr>
        </a:p>
      </dgm:t>
    </dgm:pt>
    <dgm:pt modelId="{89A1AE3C-9A62-48A7-95F6-05BF9E73D109}" type="parTrans" cxnId="{657C54A2-8BC9-4ED9-9E1A-6F75C9054529}">
      <dgm:prSet/>
      <dgm:spPr/>
      <dgm:t>
        <a:bodyPr/>
        <a:lstStyle/>
        <a:p>
          <a:endParaRPr lang="es-ES"/>
        </a:p>
      </dgm:t>
    </dgm:pt>
    <dgm:pt modelId="{6CED1E5B-81EC-416E-A627-406BAA2F4ACC}" type="sibTrans" cxnId="{657C54A2-8BC9-4ED9-9E1A-6F75C9054529}">
      <dgm:prSet/>
      <dgm:spPr/>
      <dgm:t>
        <a:bodyPr/>
        <a:lstStyle/>
        <a:p>
          <a:endParaRPr lang="es-ES"/>
        </a:p>
      </dgm:t>
    </dgm:pt>
    <dgm:pt modelId="{49DFAD8C-A730-47A0-9E76-B810C13AD53A}" type="pres">
      <dgm:prSet presAssocID="{96A1C6EC-7C2D-4456-B95C-27331DF36E42}" presName="Name0" presStyleCnt="0">
        <dgm:presLayoutVars>
          <dgm:dir/>
          <dgm:resizeHandles val="exact"/>
        </dgm:presLayoutVars>
      </dgm:prSet>
      <dgm:spPr/>
    </dgm:pt>
    <dgm:pt modelId="{608B35A4-6462-4DDA-9614-E0299055F05F}" type="pres">
      <dgm:prSet presAssocID="{96A1C6EC-7C2D-4456-B95C-27331DF36E42}" presName="arrow" presStyleLbl="bgShp" presStyleIdx="0" presStyleCnt="1" custLinFactNeighborX="66" custLinFactNeighborY="-2225"/>
      <dgm:spPr/>
    </dgm:pt>
    <dgm:pt modelId="{DB066222-3A76-4590-B1A1-285B8660ADC9}" type="pres">
      <dgm:prSet presAssocID="{96A1C6EC-7C2D-4456-B95C-27331DF36E42}" presName="points" presStyleCnt="0"/>
      <dgm:spPr/>
    </dgm:pt>
    <dgm:pt modelId="{9EF787C9-7BBB-4F40-A2D9-ECCE3567744E}" type="pres">
      <dgm:prSet presAssocID="{715D6955-F42C-4554-83DE-EFDE6571EF56}" presName="compositeA" presStyleCnt="0"/>
      <dgm:spPr/>
    </dgm:pt>
    <dgm:pt modelId="{D873BA23-6D0C-4C30-AD53-28E3207AD284}" type="pres">
      <dgm:prSet presAssocID="{715D6955-F42C-4554-83DE-EFDE6571EF56}" presName="textA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416F5-CB87-4AFB-AB3C-2CACECB77CB0}" type="pres">
      <dgm:prSet presAssocID="{715D6955-F42C-4554-83DE-EFDE6571EF56}" presName="circleA" presStyleLbl="node1" presStyleIdx="0" presStyleCnt="12"/>
      <dgm:spPr/>
    </dgm:pt>
    <dgm:pt modelId="{AFF53284-298B-4611-B853-462E010D36BE}" type="pres">
      <dgm:prSet presAssocID="{715D6955-F42C-4554-83DE-EFDE6571EF56}" presName="spaceA" presStyleCnt="0"/>
      <dgm:spPr/>
    </dgm:pt>
    <dgm:pt modelId="{AEA34949-2DBE-4E25-9DF5-AB80A8397883}" type="pres">
      <dgm:prSet presAssocID="{1D329A1A-8AD3-4CEE-B37A-BA239E33F2D4}" presName="space" presStyleCnt="0"/>
      <dgm:spPr/>
    </dgm:pt>
    <dgm:pt modelId="{4481962F-0A3C-4390-997B-9691985634A1}" type="pres">
      <dgm:prSet presAssocID="{D5C032BF-6F1D-43DB-8B69-419DC013DB72}" presName="compositeB" presStyleCnt="0"/>
      <dgm:spPr/>
    </dgm:pt>
    <dgm:pt modelId="{FBC450D4-AE1D-4E5B-BFAF-D733DE9799B0}" type="pres">
      <dgm:prSet presAssocID="{D5C032BF-6F1D-43DB-8B69-419DC013DB72}" presName="textB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742A5C-EBFB-46D7-A2F9-1E514270E95D}" type="pres">
      <dgm:prSet presAssocID="{D5C032BF-6F1D-43DB-8B69-419DC013DB72}" presName="circleB" presStyleLbl="node1" presStyleIdx="1" presStyleCnt="12"/>
      <dgm:spPr/>
    </dgm:pt>
    <dgm:pt modelId="{88151D70-D5D9-47DD-B773-E93AB2D2A6E9}" type="pres">
      <dgm:prSet presAssocID="{D5C032BF-6F1D-43DB-8B69-419DC013DB72}" presName="spaceB" presStyleCnt="0"/>
      <dgm:spPr/>
    </dgm:pt>
    <dgm:pt modelId="{01149D8B-334C-494F-9FC1-A6C362926527}" type="pres">
      <dgm:prSet presAssocID="{59257BB4-91F0-4D5F-83AE-9BA309696895}" presName="space" presStyleCnt="0"/>
      <dgm:spPr/>
    </dgm:pt>
    <dgm:pt modelId="{5559126F-7EBB-4CE9-9912-FEDB7989A5AC}" type="pres">
      <dgm:prSet presAssocID="{CCBCAA7E-2927-44D4-A9F8-796E3CCB5F33}" presName="compositeA" presStyleCnt="0"/>
      <dgm:spPr/>
    </dgm:pt>
    <dgm:pt modelId="{3A03EEBD-ACFE-4BB0-96E9-F3F621093EB4}" type="pres">
      <dgm:prSet presAssocID="{CCBCAA7E-2927-44D4-A9F8-796E3CCB5F33}" presName="textA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24FED0-8FD5-4CEF-91BE-B3D814BA9195}" type="pres">
      <dgm:prSet presAssocID="{CCBCAA7E-2927-44D4-A9F8-796E3CCB5F33}" presName="circleA" presStyleLbl="node1" presStyleIdx="2" presStyleCnt="12"/>
      <dgm:spPr/>
    </dgm:pt>
    <dgm:pt modelId="{B0DCEDC3-1834-4E9C-B641-920D47AFD0CD}" type="pres">
      <dgm:prSet presAssocID="{CCBCAA7E-2927-44D4-A9F8-796E3CCB5F33}" presName="spaceA" presStyleCnt="0"/>
      <dgm:spPr/>
    </dgm:pt>
    <dgm:pt modelId="{6409BD04-F6FC-420E-8D84-A570DB61E219}" type="pres">
      <dgm:prSet presAssocID="{3CD111F5-6F56-4957-BCCB-0743945093EA}" presName="space" presStyleCnt="0"/>
      <dgm:spPr/>
    </dgm:pt>
    <dgm:pt modelId="{B51207EA-580D-4D69-8C16-5573D80C80C0}" type="pres">
      <dgm:prSet presAssocID="{BDB1846F-C486-4C59-BBA6-6B5D73B167BF}" presName="compositeB" presStyleCnt="0"/>
      <dgm:spPr/>
    </dgm:pt>
    <dgm:pt modelId="{35BE971A-770F-4DCC-B6A1-1D1C5DF1B6E4}" type="pres">
      <dgm:prSet presAssocID="{BDB1846F-C486-4C59-BBA6-6B5D73B167BF}" presName="textB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9893EA-0D9C-4AEA-8042-28FF3B6FC47B}" type="pres">
      <dgm:prSet presAssocID="{BDB1846F-C486-4C59-BBA6-6B5D73B167BF}" presName="circleB" presStyleLbl="node1" presStyleIdx="3" presStyleCnt="12"/>
      <dgm:spPr/>
    </dgm:pt>
    <dgm:pt modelId="{5835898E-1E27-46BA-9324-EF1CABDC69DD}" type="pres">
      <dgm:prSet presAssocID="{BDB1846F-C486-4C59-BBA6-6B5D73B167BF}" presName="spaceB" presStyleCnt="0"/>
      <dgm:spPr/>
    </dgm:pt>
    <dgm:pt modelId="{B49302F9-EE08-4C9E-A6DA-CAA5BCD1F481}" type="pres">
      <dgm:prSet presAssocID="{6C943053-1ACC-4345-A423-E5ECE4A8AF24}" presName="space" presStyleCnt="0"/>
      <dgm:spPr/>
    </dgm:pt>
    <dgm:pt modelId="{10EA79F3-A63F-414A-910C-C942801C972A}" type="pres">
      <dgm:prSet presAssocID="{F1DBFBF3-5633-441B-8A9A-297BE34BB0FA}" presName="compositeA" presStyleCnt="0"/>
      <dgm:spPr/>
    </dgm:pt>
    <dgm:pt modelId="{C1AC9998-CB17-48D2-93BF-09A3F4DC46B2}" type="pres">
      <dgm:prSet presAssocID="{F1DBFBF3-5633-441B-8A9A-297BE34BB0FA}" presName="textA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3D6761-12B3-45EC-BF11-909B382148BC}" type="pres">
      <dgm:prSet presAssocID="{F1DBFBF3-5633-441B-8A9A-297BE34BB0FA}" presName="circleA" presStyleLbl="node1" presStyleIdx="4" presStyleCnt="12"/>
      <dgm:spPr/>
    </dgm:pt>
    <dgm:pt modelId="{33EDB794-32AE-4AD0-8014-090F2C2506AB}" type="pres">
      <dgm:prSet presAssocID="{F1DBFBF3-5633-441B-8A9A-297BE34BB0FA}" presName="spaceA" presStyleCnt="0"/>
      <dgm:spPr/>
    </dgm:pt>
    <dgm:pt modelId="{1E25442D-7D5E-48D4-B69C-A872D53F5A28}" type="pres">
      <dgm:prSet presAssocID="{78C9A691-6FB7-465B-8A9A-A7DB99830AB2}" presName="space" presStyleCnt="0"/>
      <dgm:spPr/>
    </dgm:pt>
    <dgm:pt modelId="{AFE8B46F-D444-4FDF-A9C9-F4F61579115E}" type="pres">
      <dgm:prSet presAssocID="{590709F2-A066-4686-928D-3C83617364ED}" presName="compositeB" presStyleCnt="0"/>
      <dgm:spPr/>
    </dgm:pt>
    <dgm:pt modelId="{9C85D1EA-0880-4764-AA18-A8961B88FA67}" type="pres">
      <dgm:prSet presAssocID="{590709F2-A066-4686-928D-3C83617364ED}" presName="textB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6A9A74-5C7E-4DEC-965D-2DD24AAF2F70}" type="pres">
      <dgm:prSet presAssocID="{590709F2-A066-4686-928D-3C83617364ED}" presName="circleB" presStyleLbl="node1" presStyleIdx="5" presStyleCnt="12"/>
      <dgm:spPr/>
    </dgm:pt>
    <dgm:pt modelId="{E545EDDC-26B3-4DEF-8EDC-8CCFF69F4B78}" type="pres">
      <dgm:prSet presAssocID="{590709F2-A066-4686-928D-3C83617364ED}" presName="spaceB" presStyleCnt="0"/>
      <dgm:spPr/>
    </dgm:pt>
    <dgm:pt modelId="{EE1A0881-8DB6-4925-A515-5019C1EDD3F1}" type="pres">
      <dgm:prSet presAssocID="{6CED1E5B-81EC-416E-A627-406BAA2F4ACC}" presName="space" presStyleCnt="0"/>
      <dgm:spPr/>
    </dgm:pt>
    <dgm:pt modelId="{87FEA3CA-C07E-4C46-BCD9-01116A0D2EB9}" type="pres">
      <dgm:prSet presAssocID="{B14AF154-F1E4-413B-B750-E92BF13D2448}" presName="compositeA" presStyleCnt="0"/>
      <dgm:spPr/>
    </dgm:pt>
    <dgm:pt modelId="{21583863-7A33-4529-888E-62B3E85FDB6A}" type="pres">
      <dgm:prSet presAssocID="{B14AF154-F1E4-413B-B750-E92BF13D2448}" presName="textA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9B9149-DC8E-4BAF-AA1E-EAD09CDA6AD3}" type="pres">
      <dgm:prSet presAssocID="{B14AF154-F1E4-413B-B750-E92BF13D2448}" presName="circleA" presStyleLbl="node1" presStyleIdx="6" presStyleCnt="12"/>
      <dgm:spPr/>
    </dgm:pt>
    <dgm:pt modelId="{3E163C0F-DA34-49B3-8BBA-F87BBE7CA6A6}" type="pres">
      <dgm:prSet presAssocID="{B14AF154-F1E4-413B-B750-E92BF13D2448}" presName="spaceA" presStyleCnt="0"/>
      <dgm:spPr/>
    </dgm:pt>
    <dgm:pt modelId="{84EAED52-C94B-4B59-81FC-65CCCE7AD944}" type="pres">
      <dgm:prSet presAssocID="{F84F5F2C-FEC5-4EBA-9F97-7F103ECFEBB3}" presName="space" presStyleCnt="0"/>
      <dgm:spPr/>
    </dgm:pt>
    <dgm:pt modelId="{38D4FBCC-337D-4FFA-BBEB-66A4EE4EEE01}" type="pres">
      <dgm:prSet presAssocID="{E8EF0D9B-FD7E-46F7-AF97-48C3FDE4E5A4}" presName="compositeB" presStyleCnt="0"/>
      <dgm:spPr/>
    </dgm:pt>
    <dgm:pt modelId="{1C4568AF-CA86-42F2-92FE-AC06C6EAA73B}" type="pres">
      <dgm:prSet presAssocID="{E8EF0D9B-FD7E-46F7-AF97-48C3FDE4E5A4}" presName="textB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4F7DC-C62D-4E60-B722-BF822FC60EA6}" type="pres">
      <dgm:prSet presAssocID="{E8EF0D9B-FD7E-46F7-AF97-48C3FDE4E5A4}" presName="circleB" presStyleLbl="node1" presStyleIdx="7" presStyleCnt="12"/>
      <dgm:spPr/>
    </dgm:pt>
    <dgm:pt modelId="{5575BC8D-868B-4B56-ABB7-BF3F284CB3E2}" type="pres">
      <dgm:prSet presAssocID="{E8EF0D9B-FD7E-46F7-AF97-48C3FDE4E5A4}" presName="spaceB" presStyleCnt="0"/>
      <dgm:spPr/>
    </dgm:pt>
    <dgm:pt modelId="{D231CB42-7693-4A73-9D83-3C019A3370F0}" type="pres">
      <dgm:prSet presAssocID="{653BF23B-14BA-474C-ABE6-3C221B408A7C}" presName="space" presStyleCnt="0"/>
      <dgm:spPr/>
    </dgm:pt>
    <dgm:pt modelId="{F2C8DCD0-0A34-4830-8F95-C55AEF70B5C8}" type="pres">
      <dgm:prSet presAssocID="{AF1808CE-353F-492A-9367-40DBB71A9507}" presName="compositeA" presStyleCnt="0"/>
      <dgm:spPr/>
    </dgm:pt>
    <dgm:pt modelId="{C2169FBF-9014-4CA1-9A4A-1DA41AAC6870}" type="pres">
      <dgm:prSet presAssocID="{AF1808CE-353F-492A-9367-40DBB71A9507}" presName="textA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9F2913-6512-4CF8-BBEB-A62245E75273}" type="pres">
      <dgm:prSet presAssocID="{AF1808CE-353F-492A-9367-40DBB71A9507}" presName="circleA" presStyleLbl="node1" presStyleIdx="8" presStyleCnt="12"/>
      <dgm:spPr/>
    </dgm:pt>
    <dgm:pt modelId="{9E98460B-D7A8-4CCB-8A60-E8B8D74CDBBC}" type="pres">
      <dgm:prSet presAssocID="{AF1808CE-353F-492A-9367-40DBB71A9507}" presName="spaceA" presStyleCnt="0"/>
      <dgm:spPr/>
    </dgm:pt>
    <dgm:pt modelId="{73FAD694-8696-428B-A6B6-5772E6541E8E}" type="pres">
      <dgm:prSet presAssocID="{8D75B92A-A4D5-4F14-B17B-410A90DF0453}" presName="space" presStyleCnt="0"/>
      <dgm:spPr/>
    </dgm:pt>
    <dgm:pt modelId="{DC903C2D-7014-46EE-97C2-D14C423EA9DB}" type="pres">
      <dgm:prSet presAssocID="{63BE9BDA-ED10-46D1-8679-3973E1DCECD6}" presName="compositeB" presStyleCnt="0"/>
      <dgm:spPr/>
    </dgm:pt>
    <dgm:pt modelId="{E5889D89-492B-47D2-8D22-533289FC501A}" type="pres">
      <dgm:prSet presAssocID="{63BE9BDA-ED10-46D1-8679-3973E1DCECD6}" presName="textB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4DF837-D6D8-4DA6-B37C-38CF76B973E8}" type="pres">
      <dgm:prSet presAssocID="{63BE9BDA-ED10-46D1-8679-3973E1DCECD6}" presName="circleB" presStyleLbl="node1" presStyleIdx="9" presStyleCnt="12"/>
      <dgm:spPr/>
    </dgm:pt>
    <dgm:pt modelId="{C45DD69D-A011-48FF-B6F5-786F1569DE58}" type="pres">
      <dgm:prSet presAssocID="{63BE9BDA-ED10-46D1-8679-3973E1DCECD6}" presName="spaceB" presStyleCnt="0"/>
      <dgm:spPr/>
    </dgm:pt>
    <dgm:pt modelId="{E7708494-6A8F-4BA3-84B3-74C06CAE4DC9}" type="pres">
      <dgm:prSet presAssocID="{E96855F0-421E-454B-AD57-7A0AF37FEE05}" presName="space" presStyleCnt="0"/>
      <dgm:spPr/>
    </dgm:pt>
    <dgm:pt modelId="{5547FF91-9172-4F3E-8E68-DE68887C9670}" type="pres">
      <dgm:prSet presAssocID="{F040D55C-6105-44B6-8007-79A7082314B6}" presName="compositeA" presStyleCnt="0"/>
      <dgm:spPr/>
    </dgm:pt>
    <dgm:pt modelId="{A942A8F1-288E-4E3F-964E-4715E8138317}" type="pres">
      <dgm:prSet presAssocID="{F040D55C-6105-44B6-8007-79A7082314B6}" presName="textA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49392B-67DA-4E86-805C-02C58CBFBB1E}" type="pres">
      <dgm:prSet presAssocID="{F040D55C-6105-44B6-8007-79A7082314B6}" presName="circleA" presStyleLbl="node1" presStyleIdx="10" presStyleCnt="12"/>
      <dgm:spPr/>
    </dgm:pt>
    <dgm:pt modelId="{496AC1F7-7B42-4F4C-A7C9-42F5E8E9870B}" type="pres">
      <dgm:prSet presAssocID="{F040D55C-6105-44B6-8007-79A7082314B6}" presName="spaceA" presStyleCnt="0"/>
      <dgm:spPr/>
    </dgm:pt>
    <dgm:pt modelId="{FB3B2B10-107F-4C7F-8ECC-639359F1A86A}" type="pres">
      <dgm:prSet presAssocID="{A8B93F99-D2C0-42D8-BFB4-F9604DBEDD4A}" presName="space" presStyleCnt="0"/>
      <dgm:spPr/>
    </dgm:pt>
    <dgm:pt modelId="{79B8BF19-8B31-4680-8485-ED7A573D518D}" type="pres">
      <dgm:prSet presAssocID="{A55E94E9-3805-437D-B918-05662C8C6768}" presName="compositeB" presStyleCnt="0"/>
      <dgm:spPr/>
    </dgm:pt>
    <dgm:pt modelId="{A03EE375-86A7-4D51-BBA9-9204BA1C6C56}" type="pres">
      <dgm:prSet presAssocID="{A55E94E9-3805-437D-B918-05662C8C6768}" presName="textB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A8713-5663-488D-A88A-9DC78C3ADE27}" type="pres">
      <dgm:prSet presAssocID="{A55E94E9-3805-437D-B918-05662C8C6768}" presName="circleB" presStyleLbl="node1" presStyleIdx="11" presStyleCnt="12"/>
      <dgm:spPr/>
    </dgm:pt>
    <dgm:pt modelId="{D0DC37A9-57D1-4B77-B3AE-48A744EE2761}" type="pres">
      <dgm:prSet presAssocID="{A55E94E9-3805-437D-B918-05662C8C6768}" presName="spaceB" presStyleCnt="0"/>
      <dgm:spPr/>
    </dgm:pt>
  </dgm:ptLst>
  <dgm:cxnLst>
    <dgm:cxn modelId="{77A1D58A-2D6B-47AA-BF3C-11EB63A2F23C}" type="presOf" srcId="{F040D55C-6105-44B6-8007-79A7082314B6}" destId="{A942A8F1-288E-4E3F-964E-4715E8138317}" srcOrd="0" destOrd="0" presId="urn:microsoft.com/office/officeart/2005/8/layout/hProcess11"/>
    <dgm:cxn modelId="{AA1C65D0-3884-4B5D-8040-49E8004151BB}" type="presOf" srcId="{A55E94E9-3805-437D-B918-05662C8C6768}" destId="{A03EE375-86A7-4D51-BBA9-9204BA1C6C56}" srcOrd="0" destOrd="0" presId="urn:microsoft.com/office/officeart/2005/8/layout/hProcess11"/>
    <dgm:cxn modelId="{E11E8B32-2194-4138-8E7C-D7BF05ABC4B4}" type="presOf" srcId="{590709F2-A066-4686-928D-3C83617364ED}" destId="{9C85D1EA-0880-4764-AA18-A8961B88FA67}" srcOrd="0" destOrd="0" presId="urn:microsoft.com/office/officeart/2005/8/layout/hProcess11"/>
    <dgm:cxn modelId="{3CA2AF04-3492-4EBE-98D2-23F7402ED135}" srcId="{96A1C6EC-7C2D-4456-B95C-27331DF36E42}" destId="{BDB1846F-C486-4C59-BBA6-6B5D73B167BF}" srcOrd="3" destOrd="0" parTransId="{3B23B6ED-C5D1-4D6B-A9AB-87CD66FF1319}" sibTransId="{6C943053-1ACC-4345-A423-E5ECE4A8AF24}"/>
    <dgm:cxn modelId="{80A49E5C-FBC9-4491-BD23-EF0188CD90D9}" srcId="{96A1C6EC-7C2D-4456-B95C-27331DF36E42}" destId="{A55E94E9-3805-437D-B918-05662C8C6768}" srcOrd="11" destOrd="0" parTransId="{F621DE58-F5E2-42D6-81DC-E2E985D46B5E}" sibTransId="{E20A39F4-C237-4244-BD08-69B6AD3ECA87}"/>
    <dgm:cxn modelId="{5C6D4C41-F85B-4625-A48F-5620F08BB342}" type="presOf" srcId="{CCBCAA7E-2927-44D4-A9F8-796E3CCB5F33}" destId="{3A03EEBD-ACFE-4BB0-96E9-F3F621093EB4}" srcOrd="0" destOrd="0" presId="urn:microsoft.com/office/officeart/2005/8/layout/hProcess11"/>
    <dgm:cxn modelId="{657C54A2-8BC9-4ED9-9E1A-6F75C9054529}" srcId="{96A1C6EC-7C2D-4456-B95C-27331DF36E42}" destId="{590709F2-A066-4686-928D-3C83617364ED}" srcOrd="5" destOrd="0" parTransId="{89A1AE3C-9A62-48A7-95F6-05BF9E73D109}" sibTransId="{6CED1E5B-81EC-416E-A627-406BAA2F4ACC}"/>
    <dgm:cxn modelId="{EC801EFB-732E-4FBC-8C3F-288E6BF0DF81}" srcId="{96A1C6EC-7C2D-4456-B95C-27331DF36E42}" destId="{715D6955-F42C-4554-83DE-EFDE6571EF56}" srcOrd="0" destOrd="0" parTransId="{41958814-5598-442B-9791-97014BDA6F43}" sibTransId="{1D329A1A-8AD3-4CEE-B37A-BA239E33F2D4}"/>
    <dgm:cxn modelId="{6D0CA351-A431-4B71-B6E5-CF903E898241}" srcId="{96A1C6EC-7C2D-4456-B95C-27331DF36E42}" destId="{D5C032BF-6F1D-43DB-8B69-419DC013DB72}" srcOrd="1" destOrd="0" parTransId="{E1257290-7976-4C63-B10B-EE29190ECA50}" sibTransId="{59257BB4-91F0-4D5F-83AE-9BA309696895}"/>
    <dgm:cxn modelId="{41D767BF-493C-4969-9054-CFA1BB25B413}" srcId="{96A1C6EC-7C2D-4456-B95C-27331DF36E42}" destId="{F040D55C-6105-44B6-8007-79A7082314B6}" srcOrd="10" destOrd="0" parTransId="{848F6110-2EFD-48C1-B300-B830A1DA1E25}" sibTransId="{A8B93F99-D2C0-42D8-BFB4-F9604DBEDD4A}"/>
    <dgm:cxn modelId="{88FDDD56-B338-4997-855E-D35C6146D7D9}" srcId="{96A1C6EC-7C2D-4456-B95C-27331DF36E42}" destId="{F1DBFBF3-5633-441B-8A9A-297BE34BB0FA}" srcOrd="4" destOrd="0" parTransId="{B4D1711C-9CCD-47F4-A5D0-0B0B87DA0BA0}" sibTransId="{78C9A691-6FB7-465B-8A9A-A7DB99830AB2}"/>
    <dgm:cxn modelId="{DE9899F8-759A-4CEE-8DDD-DB3A010CD7D9}" type="presOf" srcId="{B14AF154-F1E4-413B-B750-E92BF13D2448}" destId="{21583863-7A33-4529-888E-62B3E85FDB6A}" srcOrd="0" destOrd="0" presId="urn:microsoft.com/office/officeart/2005/8/layout/hProcess11"/>
    <dgm:cxn modelId="{8569B62B-F6BE-4C84-810C-9BAF0E3240F6}" type="presOf" srcId="{AF1808CE-353F-492A-9367-40DBB71A9507}" destId="{C2169FBF-9014-4CA1-9A4A-1DA41AAC6870}" srcOrd="0" destOrd="0" presId="urn:microsoft.com/office/officeart/2005/8/layout/hProcess11"/>
    <dgm:cxn modelId="{29E574D1-1E2B-46D1-BB07-95D7FA46F735}" type="presOf" srcId="{96A1C6EC-7C2D-4456-B95C-27331DF36E42}" destId="{49DFAD8C-A730-47A0-9E76-B810C13AD53A}" srcOrd="0" destOrd="0" presId="urn:microsoft.com/office/officeart/2005/8/layout/hProcess11"/>
    <dgm:cxn modelId="{DCB53103-13D9-4804-9DB7-87D1C69E9A44}" type="presOf" srcId="{E8EF0D9B-FD7E-46F7-AF97-48C3FDE4E5A4}" destId="{1C4568AF-CA86-42F2-92FE-AC06C6EAA73B}" srcOrd="0" destOrd="0" presId="urn:microsoft.com/office/officeart/2005/8/layout/hProcess11"/>
    <dgm:cxn modelId="{F2100AA1-0867-4900-975F-E172523206BC}" type="presOf" srcId="{715D6955-F42C-4554-83DE-EFDE6571EF56}" destId="{D873BA23-6D0C-4C30-AD53-28E3207AD284}" srcOrd="0" destOrd="0" presId="urn:microsoft.com/office/officeart/2005/8/layout/hProcess11"/>
    <dgm:cxn modelId="{C68EAC5B-1F0F-4810-8140-07C84F3A903F}" srcId="{96A1C6EC-7C2D-4456-B95C-27331DF36E42}" destId="{63BE9BDA-ED10-46D1-8679-3973E1DCECD6}" srcOrd="9" destOrd="0" parTransId="{D7E9D3B7-AA5E-44BF-B618-8C82252FEE17}" sibTransId="{E96855F0-421E-454B-AD57-7A0AF37FEE05}"/>
    <dgm:cxn modelId="{28A11A60-FAC5-44B8-A17D-FFF1962C1DFB}" srcId="{96A1C6EC-7C2D-4456-B95C-27331DF36E42}" destId="{CCBCAA7E-2927-44D4-A9F8-796E3CCB5F33}" srcOrd="2" destOrd="0" parTransId="{C42018FA-841A-4946-A947-254EB4344954}" sibTransId="{3CD111F5-6F56-4957-BCCB-0743945093EA}"/>
    <dgm:cxn modelId="{E0EFFE5B-F136-4BFD-BA83-FDDCCAC7E61B}" srcId="{96A1C6EC-7C2D-4456-B95C-27331DF36E42}" destId="{AF1808CE-353F-492A-9367-40DBB71A9507}" srcOrd="8" destOrd="0" parTransId="{9739124D-7C1E-4F13-BC38-6DE1E7A3032F}" sibTransId="{8D75B92A-A4D5-4F14-B17B-410A90DF0453}"/>
    <dgm:cxn modelId="{E18D769D-D34F-46AB-B43D-1C01E08457B1}" type="presOf" srcId="{D5C032BF-6F1D-43DB-8B69-419DC013DB72}" destId="{FBC450D4-AE1D-4E5B-BFAF-D733DE9799B0}" srcOrd="0" destOrd="0" presId="urn:microsoft.com/office/officeart/2005/8/layout/hProcess11"/>
    <dgm:cxn modelId="{9F7F7697-E744-4AC0-93CC-E3EA1675C6F0}" type="presOf" srcId="{F1DBFBF3-5633-441B-8A9A-297BE34BB0FA}" destId="{C1AC9998-CB17-48D2-93BF-09A3F4DC46B2}" srcOrd="0" destOrd="0" presId="urn:microsoft.com/office/officeart/2005/8/layout/hProcess11"/>
    <dgm:cxn modelId="{D766C6E5-2B5D-48CD-8597-C32D98E1EC64}" srcId="{96A1C6EC-7C2D-4456-B95C-27331DF36E42}" destId="{B14AF154-F1E4-413B-B750-E92BF13D2448}" srcOrd="6" destOrd="0" parTransId="{9EFDC934-E47A-4ADF-890A-5CF3A08F3615}" sibTransId="{F84F5F2C-FEC5-4EBA-9F97-7F103ECFEBB3}"/>
    <dgm:cxn modelId="{49501E84-B85D-48B9-8FD4-73D55EA28E67}" type="presOf" srcId="{63BE9BDA-ED10-46D1-8679-3973E1DCECD6}" destId="{E5889D89-492B-47D2-8D22-533289FC501A}" srcOrd="0" destOrd="0" presId="urn:microsoft.com/office/officeart/2005/8/layout/hProcess11"/>
    <dgm:cxn modelId="{F8D476AC-F65D-4B9B-B5C4-2BA435B682B0}" srcId="{96A1C6EC-7C2D-4456-B95C-27331DF36E42}" destId="{E8EF0D9B-FD7E-46F7-AF97-48C3FDE4E5A4}" srcOrd="7" destOrd="0" parTransId="{7DFF8E0C-11BD-471E-93CB-489D5D6E8C76}" sibTransId="{653BF23B-14BA-474C-ABE6-3C221B408A7C}"/>
    <dgm:cxn modelId="{6F6884D3-79E2-40EA-BF62-21155416EE0D}" type="presOf" srcId="{BDB1846F-C486-4C59-BBA6-6B5D73B167BF}" destId="{35BE971A-770F-4DCC-B6A1-1D1C5DF1B6E4}" srcOrd="0" destOrd="0" presId="urn:microsoft.com/office/officeart/2005/8/layout/hProcess11"/>
    <dgm:cxn modelId="{7E2CDA27-ACA0-45F0-B5A8-DAD121E57991}" type="presParOf" srcId="{49DFAD8C-A730-47A0-9E76-B810C13AD53A}" destId="{608B35A4-6462-4DDA-9614-E0299055F05F}" srcOrd="0" destOrd="0" presId="urn:microsoft.com/office/officeart/2005/8/layout/hProcess11"/>
    <dgm:cxn modelId="{D86E348E-7B45-4E8A-AEE8-45CD2490781E}" type="presParOf" srcId="{49DFAD8C-A730-47A0-9E76-B810C13AD53A}" destId="{DB066222-3A76-4590-B1A1-285B8660ADC9}" srcOrd="1" destOrd="0" presId="urn:microsoft.com/office/officeart/2005/8/layout/hProcess11"/>
    <dgm:cxn modelId="{552EF935-ED55-4DF2-BCDA-19EB98233AFF}" type="presParOf" srcId="{DB066222-3A76-4590-B1A1-285B8660ADC9}" destId="{9EF787C9-7BBB-4F40-A2D9-ECCE3567744E}" srcOrd="0" destOrd="0" presId="urn:microsoft.com/office/officeart/2005/8/layout/hProcess11"/>
    <dgm:cxn modelId="{5A30A575-FEBA-432F-8CEA-C97CB878B6CA}" type="presParOf" srcId="{9EF787C9-7BBB-4F40-A2D9-ECCE3567744E}" destId="{D873BA23-6D0C-4C30-AD53-28E3207AD284}" srcOrd="0" destOrd="0" presId="urn:microsoft.com/office/officeart/2005/8/layout/hProcess11"/>
    <dgm:cxn modelId="{85EE52DE-800E-4CFA-BBAC-B3B3AABD2697}" type="presParOf" srcId="{9EF787C9-7BBB-4F40-A2D9-ECCE3567744E}" destId="{32A416F5-CB87-4AFB-AB3C-2CACECB77CB0}" srcOrd="1" destOrd="0" presId="urn:microsoft.com/office/officeart/2005/8/layout/hProcess11"/>
    <dgm:cxn modelId="{6029DCF7-DC7C-45ED-92D1-EF8B01AB0CE3}" type="presParOf" srcId="{9EF787C9-7BBB-4F40-A2D9-ECCE3567744E}" destId="{AFF53284-298B-4611-B853-462E010D36BE}" srcOrd="2" destOrd="0" presId="urn:microsoft.com/office/officeart/2005/8/layout/hProcess11"/>
    <dgm:cxn modelId="{D818C7DE-5C09-4E73-8E57-46AA7322DA76}" type="presParOf" srcId="{DB066222-3A76-4590-B1A1-285B8660ADC9}" destId="{AEA34949-2DBE-4E25-9DF5-AB80A8397883}" srcOrd="1" destOrd="0" presId="urn:microsoft.com/office/officeart/2005/8/layout/hProcess11"/>
    <dgm:cxn modelId="{69B9176C-172B-488E-8802-D2FD7FD37DD8}" type="presParOf" srcId="{DB066222-3A76-4590-B1A1-285B8660ADC9}" destId="{4481962F-0A3C-4390-997B-9691985634A1}" srcOrd="2" destOrd="0" presId="urn:microsoft.com/office/officeart/2005/8/layout/hProcess11"/>
    <dgm:cxn modelId="{AFD6C081-37F9-4FCD-AF4D-5C7DDCB7D3B2}" type="presParOf" srcId="{4481962F-0A3C-4390-997B-9691985634A1}" destId="{FBC450D4-AE1D-4E5B-BFAF-D733DE9799B0}" srcOrd="0" destOrd="0" presId="urn:microsoft.com/office/officeart/2005/8/layout/hProcess11"/>
    <dgm:cxn modelId="{B0B7739E-9C25-46CA-8838-F7DAA0B0920A}" type="presParOf" srcId="{4481962F-0A3C-4390-997B-9691985634A1}" destId="{6E742A5C-EBFB-46D7-A2F9-1E514270E95D}" srcOrd="1" destOrd="0" presId="urn:microsoft.com/office/officeart/2005/8/layout/hProcess11"/>
    <dgm:cxn modelId="{996A0558-3A96-468E-8F53-E43A82F5C178}" type="presParOf" srcId="{4481962F-0A3C-4390-997B-9691985634A1}" destId="{88151D70-D5D9-47DD-B773-E93AB2D2A6E9}" srcOrd="2" destOrd="0" presId="urn:microsoft.com/office/officeart/2005/8/layout/hProcess11"/>
    <dgm:cxn modelId="{88A02D5A-E490-4316-A53E-B47866B03FDC}" type="presParOf" srcId="{DB066222-3A76-4590-B1A1-285B8660ADC9}" destId="{01149D8B-334C-494F-9FC1-A6C362926527}" srcOrd="3" destOrd="0" presId="urn:microsoft.com/office/officeart/2005/8/layout/hProcess11"/>
    <dgm:cxn modelId="{33ACC9A4-9EDA-4982-A9A1-B311E35CD66A}" type="presParOf" srcId="{DB066222-3A76-4590-B1A1-285B8660ADC9}" destId="{5559126F-7EBB-4CE9-9912-FEDB7989A5AC}" srcOrd="4" destOrd="0" presId="urn:microsoft.com/office/officeart/2005/8/layout/hProcess11"/>
    <dgm:cxn modelId="{23CD19B3-D729-4E99-A47C-24FCB52598C3}" type="presParOf" srcId="{5559126F-7EBB-4CE9-9912-FEDB7989A5AC}" destId="{3A03EEBD-ACFE-4BB0-96E9-F3F621093EB4}" srcOrd="0" destOrd="0" presId="urn:microsoft.com/office/officeart/2005/8/layout/hProcess11"/>
    <dgm:cxn modelId="{51E80C26-1B2B-45D1-A770-3C5BD243C5C0}" type="presParOf" srcId="{5559126F-7EBB-4CE9-9912-FEDB7989A5AC}" destId="{D224FED0-8FD5-4CEF-91BE-B3D814BA9195}" srcOrd="1" destOrd="0" presId="urn:microsoft.com/office/officeart/2005/8/layout/hProcess11"/>
    <dgm:cxn modelId="{76DF175C-8DA8-4402-9795-5EB0EA63D3AE}" type="presParOf" srcId="{5559126F-7EBB-4CE9-9912-FEDB7989A5AC}" destId="{B0DCEDC3-1834-4E9C-B641-920D47AFD0CD}" srcOrd="2" destOrd="0" presId="urn:microsoft.com/office/officeart/2005/8/layout/hProcess11"/>
    <dgm:cxn modelId="{AA25A5D7-3DFD-4A73-9E4C-89CF8CD8BE3A}" type="presParOf" srcId="{DB066222-3A76-4590-B1A1-285B8660ADC9}" destId="{6409BD04-F6FC-420E-8D84-A570DB61E219}" srcOrd="5" destOrd="0" presId="urn:microsoft.com/office/officeart/2005/8/layout/hProcess11"/>
    <dgm:cxn modelId="{2766AED0-44D1-4787-BF76-04A2AAED31F3}" type="presParOf" srcId="{DB066222-3A76-4590-B1A1-285B8660ADC9}" destId="{B51207EA-580D-4D69-8C16-5573D80C80C0}" srcOrd="6" destOrd="0" presId="urn:microsoft.com/office/officeart/2005/8/layout/hProcess11"/>
    <dgm:cxn modelId="{CC7AC4A5-B486-4745-92E6-B0D9791236A2}" type="presParOf" srcId="{B51207EA-580D-4D69-8C16-5573D80C80C0}" destId="{35BE971A-770F-4DCC-B6A1-1D1C5DF1B6E4}" srcOrd="0" destOrd="0" presId="urn:microsoft.com/office/officeart/2005/8/layout/hProcess11"/>
    <dgm:cxn modelId="{E5067AD3-6A5A-4188-A3B1-C6E4525CE2A0}" type="presParOf" srcId="{B51207EA-580D-4D69-8C16-5573D80C80C0}" destId="{379893EA-0D9C-4AEA-8042-28FF3B6FC47B}" srcOrd="1" destOrd="0" presId="urn:microsoft.com/office/officeart/2005/8/layout/hProcess11"/>
    <dgm:cxn modelId="{75B13655-FBD9-47E1-B369-050AC6D77E09}" type="presParOf" srcId="{B51207EA-580D-4D69-8C16-5573D80C80C0}" destId="{5835898E-1E27-46BA-9324-EF1CABDC69DD}" srcOrd="2" destOrd="0" presId="urn:microsoft.com/office/officeart/2005/8/layout/hProcess11"/>
    <dgm:cxn modelId="{29D4A100-3205-49B5-BEF1-303CEE34EF5E}" type="presParOf" srcId="{DB066222-3A76-4590-B1A1-285B8660ADC9}" destId="{B49302F9-EE08-4C9E-A6DA-CAA5BCD1F481}" srcOrd="7" destOrd="0" presId="urn:microsoft.com/office/officeart/2005/8/layout/hProcess11"/>
    <dgm:cxn modelId="{4FF4464E-931B-4733-A5EC-3CC1D0575C73}" type="presParOf" srcId="{DB066222-3A76-4590-B1A1-285B8660ADC9}" destId="{10EA79F3-A63F-414A-910C-C942801C972A}" srcOrd="8" destOrd="0" presId="urn:microsoft.com/office/officeart/2005/8/layout/hProcess11"/>
    <dgm:cxn modelId="{50715572-7FDD-47F5-BCE9-7B445C3DE6D1}" type="presParOf" srcId="{10EA79F3-A63F-414A-910C-C942801C972A}" destId="{C1AC9998-CB17-48D2-93BF-09A3F4DC46B2}" srcOrd="0" destOrd="0" presId="urn:microsoft.com/office/officeart/2005/8/layout/hProcess11"/>
    <dgm:cxn modelId="{47F0E51F-84C3-4E75-A69E-90313A74F609}" type="presParOf" srcId="{10EA79F3-A63F-414A-910C-C942801C972A}" destId="{AC3D6761-12B3-45EC-BF11-909B382148BC}" srcOrd="1" destOrd="0" presId="urn:microsoft.com/office/officeart/2005/8/layout/hProcess11"/>
    <dgm:cxn modelId="{116D0B38-00CF-4E8C-BAD4-906BE52EEE69}" type="presParOf" srcId="{10EA79F3-A63F-414A-910C-C942801C972A}" destId="{33EDB794-32AE-4AD0-8014-090F2C2506AB}" srcOrd="2" destOrd="0" presId="urn:microsoft.com/office/officeart/2005/8/layout/hProcess11"/>
    <dgm:cxn modelId="{5ED4E01F-2A64-4C42-9604-FB83C3EBA130}" type="presParOf" srcId="{DB066222-3A76-4590-B1A1-285B8660ADC9}" destId="{1E25442D-7D5E-48D4-B69C-A872D53F5A28}" srcOrd="9" destOrd="0" presId="urn:microsoft.com/office/officeart/2005/8/layout/hProcess11"/>
    <dgm:cxn modelId="{58376649-41E5-4A3D-8404-482CF541A06A}" type="presParOf" srcId="{DB066222-3A76-4590-B1A1-285B8660ADC9}" destId="{AFE8B46F-D444-4FDF-A9C9-F4F61579115E}" srcOrd="10" destOrd="0" presId="urn:microsoft.com/office/officeart/2005/8/layout/hProcess11"/>
    <dgm:cxn modelId="{99E03206-5345-4D80-B233-AF6E76C9DD8F}" type="presParOf" srcId="{AFE8B46F-D444-4FDF-A9C9-F4F61579115E}" destId="{9C85D1EA-0880-4764-AA18-A8961B88FA67}" srcOrd="0" destOrd="0" presId="urn:microsoft.com/office/officeart/2005/8/layout/hProcess11"/>
    <dgm:cxn modelId="{D45BE8B6-D355-490F-AE29-234F0CA41887}" type="presParOf" srcId="{AFE8B46F-D444-4FDF-A9C9-F4F61579115E}" destId="{E96A9A74-5C7E-4DEC-965D-2DD24AAF2F70}" srcOrd="1" destOrd="0" presId="urn:microsoft.com/office/officeart/2005/8/layout/hProcess11"/>
    <dgm:cxn modelId="{1103D8A6-62CB-4F7B-9230-9610AD50DBF6}" type="presParOf" srcId="{AFE8B46F-D444-4FDF-A9C9-F4F61579115E}" destId="{E545EDDC-26B3-4DEF-8EDC-8CCFF69F4B78}" srcOrd="2" destOrd="0" presId="urn:microsoft.com/office/officeart/2005/8/layout/hProcess11"/>
    <dgm:cxn modelId="{D22E2B2F-CA56-4350-BF58-439D36FEB902}" type="presParOf" srcId="{DB066222-3A76-4590-B1A1-285B8660ADC9}" destId="{EE1A0881-8DB6-4925-A515-5019C1EDD3F1}" srcOrd="11" destOrd="0" presId="urn:microsoft.com/office/officeart/2005/8/layout/hProcess11"/>
    <dgm:cxn modelId="{0F3CD04F-F376-40C2-BA44-B1B7436AD3EE}" type="presParOf" srcId="{DB066222-3A76-4590-B1A1-285B8660ADC9}" destId="{87FEA3CA-C07E-4C46-BCD9-01116A0D2EB9}" srcOrd="12" destOrd="0" presId="urn:microsoft.com/office/officeart/2005/8/layout/hProcess11"/>
    <dgm:cxn modelId="{20E2680B-4A0C-44C9-96CA-CC5B5FB4627E}" type="presParOf" srcId="{87FEA3CA-C07E-4C46-BCD9-01116A0D2EB9}" destId="{21583863-7A33-4529-888E-62B3E85FDB6A}" srcOrd="0" destOrd="0" presId="urn:microsoft.com/office/officeart/2005/8/layout/hProcess11"/>
    <dgm:cxn modelId="{78CFA2FB-0DBD-49EB-B2B9-7CB4B1414126}" type="presParOf" srcId="{87FEA3CA-C07E-4C46-BCD9-01116A0D2EB9}" destId="{D39B9149-DC8E-4BAF-AA1E-EAD09CDA6AD3}" srcOrd="1" destOrd="0" presId="urn:microsoft.com/office/officeart/2005/8/layout/hProcess11"/>
    <dgm:cxn modelId="{91927CF4-D4DA-48C9-BBA6-48122C8A5FEE}" type="presParOf" srcId="{87FEA3CA-C07E-4C46-BCD9-01116A0D2EB9}" destId="{3E163C0F-DA34-49B3-8BBA-F87BBE7CA6A6}" srcOrd="2" destOrd="0" presId="urn:microsoft.com/office/officeart/2005/8/layout/hProcess11"/>
    <dgm:cxn modelId="{C439B1B2-D0D7-42FB-9DD5-15DB1ACAB213}" type="presParOf" srcId="{DB066222-3A76-4590-B1A1-285B8660ADC9}" destId="{84EAED52-C94B-4B59-81FC-65CCCE7AD944}" srcOrd="13" destOrd="0" presId="urn:microsoft.com/office/officeart/2005/8/layout/hProcess11"/>
    <dgm:cxn modelId="{5DE37269-0A8F-4E56-85C3-F63F11905213}" type="presParOf" srcId="{DB066222-3A76-4590-B1A1-285B8660ADC9}" destId="{38D4FBCC-337D-4FFA-BBEB-66A4EE4EEE01}" srcOrd="14" destOrd="0" presId="urn:microsoft.com/office/officeart/2005/8/layout/hProcess11"/>
    <dgm:cxn modelId="{711C4FA7-7E53-46AB-A617-96281637475E}" type="presParOf" srcId="{38D4FBCC-337D-4FFA-BBEB-66A4EE4EEE01}" destId="{1C4568AF-CA86-42F2-92FE-AC06C6EAA73B}" srcOrd="0" destOrd="0" presId="urn:microsoft.com/office/officeart/2005/8/layout/hProcess11"/>
    <dgm:cxn modelId="{8C6F9F71-A50C-4F46-B512-7AC49B3178EA}" type="presParOf" srcId="{38D4FBCC-337D-4FFA-BBEB-66A4EE4EEE01}" destId="{A0C4F7DC-C62D-4E60-B722-BF822FC60EA6}" srcOrd="1" destOrd="0" presId="urn:microsoft.com/office/officeart/2005/8/layout/hProcess11"/>
    <dgm:cxn modelId="{DD048DC5-D98B-4248-9AFA-724925283902}" type="presParOf" srcId="{38D4FBCC-337D-4FFA-BBEB-66A4EE4EEE01}" destId="{5575BC8D-868B-4B56-ABB7-BF3F284CB3E2}" srcOrd="2" destOrd="0" presId="urn:microsoft.com/office/officeart/2005/8/layout/hProcess11"/>
    <dgm:cxn modelId="{E1CE14D4-EA68-416E-BD1B-A173693DB3BF}" type="presParOf" srcId="{DB066222-3A76-4590-B1A1-285B8660ADC9}" destId="{D231CB42-7693-4A73-9D83-3C019A3370F0}" srcOrd="15" destOrd="0" presId="urn:microsoft.com/office/officeart/2005/8/layout/hProcess11"/>
    <dgm:cxn modelId="{A2EC836F-EFBE-4F56-9662-8AAAB7633141}" type="presParOf" srcId="{DB066222-3A76-4590-B1A1-285B8660ADC9}" destId="{F2C8DCD0-0A34-4830-8F95-C55AEF70B5C8}" srcOrd="16" destOrd="0" presId="urn:microsoft.com/office/officeart/2005/8/layout/hProcess11"/>
    <dgm:cxn modelId="{5A4EAE9E-E833-4455-AEEB-AED5A152F218}" type="presParOf" srcId="{F2C8DCD0-0A34-4830-8F95-C55AEF70B5C8}" destId="{C2169FBF-9014-4CA1-9A4A-1DA41AAC6870}" srcOrd="0" destOrd="0" presId="urn:microsoft.com/office/officeart/2005/8/layout/hProcess11"/>
    <dgm:cxn modelId="{135F60C4-FD04-436E-8137-B45D3078DA87}" type="presParOf" srcId="{F2C8DCD0-0A34-4830-8F95-C55AEF70B5C8}" destId="{CB9F2913-6512-4CF8-BBEB-A62245E75273}" srcOrd="1" destOrd="0" presId="urn:microsoft.com/office/officeart/2005/8/layout/hProcess11"/>
    <dgm:cxn modelId="{2373895D-E087-4B87-BA2B-8476C93EA030}" type="presParOf" srcId="{F2C8DCD0-0A34-4830-8F95-C55AEF70B5C8}" destId="{9E98460B-D7A8-4CCB-8A60-E8B8D74CDBBC}" srcOrd="2" destOrd="0" presId="urn:microsoft.com/office/officeart/2005/8/layout/hProcess11"/>
    <dgm:cxn modelId="{597F5438-F4D6-499D-ABB2-480A61BDCFC4}" type="presParOf" srcId="{DB066222-3A76-4590-B1A1-285B8660ADC9}" destId="{73FAD694-8696-428B-A6B6-5772E6541E8E}" srcOrd="17" destOrd="0" presId="urn:microsoft.com/office/officeart/2005/8/layout/hProcess11"/>
    <dgm:cxn modelId="{A71C01F4-63BE-4899-B9A9-3565BB756E51}" type="presParOf" srcId="{DB066222-3A76-4590-B1A1-285B8660ADC9}" destId="{DC903C2D-7014-46EE-97C2-D14C423EA9DB}" srcOrd="18" destOrd="0" presId="urn:microsoft.com/office/officeart/2005/8/layout/hProcess11"/>
    <dgm:cxn modelId="{58E5F3B6-5B37-4C81-9135-46EE28F54D92}" type="presParOf" srcId="{DC903C2D-7014-46EE-97C2-D14C423EA9DB}" destId="{E5889D89-492B-47D2-8D22-533289FC501A}" srcOrd="0" destOrd="0" presId="urn:microsoft.com/office/officeart/2005/8/layout/hProcess11"/>
    <dgm:cxn modelId="{1020770F-F1BB-4A98-B566-70ACC836F887}" type="presParOf" srcId="{DC903C2D-7014-46EE-97C2-D14C423EA9DB}" destId="{594DF837-D6D8-4DA6-B37C-38CF76B973E8}" srcOrd="1" destOrd="0" presId="urn:microsoft.com/office/officeart/2005/8/layout/hProcess11"/>
    <dgm:cxn modelId="{D5EEAEB6-444D-4074-9AA2-E58D3344D8E5}" type="presParOf" srcId="{DC903C2D-7014-46EE-97C2-D14C423EA9DB}" destId="{C45DD69D-A011-48FF-B6F5-786F1569DE58}" srcOrd="2" destOrd="0" presId="urn:microsoft.com/office/officeart/2005/8/layout/hProcess11"/>
    <dgm:cxn modelId="{662D7641-C77A-4F90-B841-7C93163C3535}" type="presParOf" srcId="{DB066222-3A76-4590-B1A1-285B8660ADC9}" destId="{E7708494-6A8F-4BA3-84B3-74C06CAE4DC9}" srcOrd="19" destOrd="0" presId="urn:microsoft.com/office/officeart/2005/8/layout/hProcess11"/>
    <dgm:cxn modelId="{06F877C6-F159-447D-B5FC-A207FE97DAD4}" type="presParOf" srcId="{DB066222-3A76-4590-B1A1-285B8660ADC9}" destId="{5547FF91-9172-4F3E-8E68-DE68887C9670}" srcOrd="20" destOrd="0" presId="urn:microsoft.com/office/officeart/2005/8/layout/hProcess11"/>
    <dgm:cxn modelId="{F6FB5AC9-9986-4B43-8719-1FA3D75A906E}" type="presParOf" srcId="{5547FF91-9172-4F3E-8E68-DE68887C9670}" destId="{A942A8F1-288E-4E3F-964E-4715E8138317}" srcOrd="0" destOrd="0" presId="urn:microsoft.com/office/officeart/2005/8/layout/hProcess11"/>
    <dgm:cxn modelId="{07CC5A00-7E54-4343-B908-A364D63E5EFF}" type="presParOf" srcId="{5547FF91-9172-4F3E-8E68-DE68887C9670}" destId="{8B49392B-67DA-4E86-805C-02C58CBFBB1E}" srcOrd="1" destOrd="0" presId="urn:microsoft.com/office/officeart/2005/8/layout/hProcess11"/>
    <dgm:cxn modelId="{09DCFCFB-29D0-4F4A-A995-E120E5D51E22}" type="presParOf" srcId="{5547FF91-9172-4F3E-8E68-DE68887C9670}" destId="{496AC1F7-7B42-4F4C-A7C9-42F5E8E9870B}" srcOrd="2" destOrd="0" presId="urn:microsoft.com/office/officeart/2005/8/layout/hProcess11"/>
    <dgm:cxn modelId="{3DF5AB31-01C2-4C3A-82C0-5EF1F5AD6E4A}" type="presParOf" srcId="{DB066222-3A76-4590-B1A1-285B8660ADC9}" destId="{FB3B2B10-107F-4C7F-8ECC-639359F1A86A}" srcOrd="21" destOrd="0" presId="urn:microsoft.com/office/officeart/2005/8/layout/hProcess11"/>
    <dgm:cxn modelId="{3969A575-9957-4AD5-87B9-47F6548D6255}" type="presParOf" srcId="{DB066222-3A76-4590-B1A1-285B8660ADC9}" destId="{79B8BF19-8B31-4680-8485-ED7A573D518D}" srcOrd="22" destOrd="0" presId="urn:microsoft.com/office/officeart/2005/8/layout/hProcess11"/>
    <dgm:cxn modelId="{120728EB-D5B7-418A-8C1E-E81C0F4CD761}" type="presParOf" srcId="{79B8BF19-8B31-4680-8485-ED7A573D518D}" destId="{A03EE375-86A7-4D51-BBA9-9204BA1C6C56}" srcOrd="0" destOrd="0" presId="urn:microsoft.com/office/officeart/2005/8/layout/hProcess11"/>
    <dgm:cxn modelId="{AC051C34-2D01-4D1E-99AF-FF5AE590134A}" type="presParOf" srcId="{79B8BF19-8B31-4680-8485-ED7A573D518D}" destId="{8E5A8713-5663-488D-A88A-9DC78C3ADE27}" srcOrd="1" destOrd="0" presId="urn:microsoft.com/office/officeart/2005/8/layout/hProcess11"/>
    <dgm:cxn modelId="{2A17E75A-B95F-41CF-A2F3-7986990D4BCF}" type="presParOf" srcId="{79B8BF19-8B31-4680-8485-ED7A573D518D}" destId="{D0DC37A9-57D1-4B77-B3AE-48A744EE276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B35A4-6462-4DDA-9614-E0299055F05F}">
      <dsp:nvSpPr>
        <dsp:cNvPr id="0" name=""/>
        <dsp:cNvSpPr/>
      </dsp:nvSpPr>
      <dsp:spPr>
        <a:xfrm>
          <a:off x="0" y="840971"/>
          <a:ext cx="10514489" cy="1121294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71160-1A3A-4E51-BFD0-C039FB858591}">
      <dsp:nvSpPr>
        <dsp:cNvPr id="0" name=""/>
        <dsp:cNvSpPr/>
      </dsp:nvSpPr>
      <dsp:spPr>
        <a:xfrm>
          <a:off x="603" y="0"/>
          <a:ext cx="1797423" cy="112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metria" panose="020B0503020204020204" pitchFamily="34" charset="0"/>
            </a:rPr>
            <a:t>Agroindustria</a:t>
          </a:r>
          <a:endParaRPr lang="es-ES" sz="1500" kern="1200" dirty="0">
            <a:latin typeface="Geometria" panose="020B0503020204020204" pitchFamily="34" charset="0"/>
          </a:endParaRPr>
        </a:p>
      </dsp:txBody>
      <dsp:txXfrm>
        <a:off x="603" y="0"/>
        <a:ext cx="1797423" cy="1121294"/>
      </dsp:txXfrm>
    </dsp:sp>
    <dsp:sp modelId="{7D5906D2-EBD6-43F5-AD06-D17E83A5362E}">
      <dsp:nvSpPr>
        <dsp:cNvPr id="0" name=""/>
        <dsp:cNvSpPr/>
      </dsp:nvSpPr>
      <dsp:spPr>
        <a:xfrm>
          <a:off x="1555479" y="1324986"/>
          <a:ext cx="280323" cy="2803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0454A-FA20-4B50-A4DA-879B835DEA88}">
      <dsp:nvSpPr>
        <dsp:cNvPr id="0" name=""/>
        <dsp:cNvSpPr/>
      </dsp:nvSpPr>
      <dsp:spPr>
        <a:xfrm>
          <a:off x="2956861" y="1818263"/>
          <a:ext cx="1797423" cy="35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metria" panose="020B0503020204020204" pitchFamily="34" charset="0"/>
            </a:rPr>
            <a:t>Minería</a:t>
          </a:r>
          <a:endParaRPr lang="es-ES" sz="1200" kern="1200" dirty="0">
            <a:latin typeface="Geometria" panose="020B0503020204020204" pitchFamily="34" charset="0"/>
          </a:endParaRPr>
        </a:p>
      </dsp:txBody>
      <dsp:txXfrm>
        <a:off x="2956861" y="1818263"/>
        <a:ext cx="1797423" cy="351301"/>
      </dsp:txXfrm>
    </dsp:sp>
    <dsp:sp modelId="{CEB8218C-FC20-4B15-A8CD-F3F46BC762A8}">
      <dsp:nvSpPr>
        <dsp:cNvPr id="0" name=""/>
        <dsp:cNvSpPr/>
      </dsp:nvSpPr>
      <dsp:spPr>
        <a:xfrm>
          <a:off x="3766963" y="1289477"/>
          <a:ext cx="280323" cy="280323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8A0F6-916B-43D7-A35D-8C974A0CDD32}">
      <dsp:nvSpPr>
        <dsp:cNvPr id="0" name=""/>
        <dsp:cNvSpPr/>
      </dsp:nvSpPr>
      <dsp:spPr>
        <a:xfrm>
          <a:off x="4607992" y="657288"/>
          <a:ext cx="3799950" cy="432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metria" panose="020B0503020204020204" pitchFamily="34" charset="0"/>
            </a:rPr>
            <a:t>Industria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metria" panose="020B0503020204020204" pitchFamily="34" charset="0"/>
            </a:rPr>
            <a:t> manufacturera - cemento</a:t>
          </a:r>
          <a:endParaRPr lang="es-ES" sz="1200" kern="1200" dirty="0">
            <a:latin typeface="Geometria" panose="020B0503020204020204" pitchFamily="34" charset="0"/>
          </a:endParaRPr>
        </a:p>
      </dsp:txBody>
      <dsp:txXfrm>
        <a:off x="4607992" y="657288"/>
        <a:ext cx="3799950" cy="432427"/>
      </dsp:txXfrm>
    </dsp:sp>
    <dsp:sp modelId="{8C7A7BD5-0797-404A-8708-9AD0AB974141}">
      <dsp:nvSpPr>
        <dsp:cNvPr id="0" name=""/>
        <dsp:cNvSpPr/>
      </dsp:nvSpPr>
      <dsp:spPr>
        <a:xfrm>
          <a:off x="6319202" y="1233900"/>
          <a:ext cx="280323" cy="280323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D8D50-88EA-4C44-A963-793AF3288912}">
      <dsp:nvSpPr>
        <dsp:cNvPr id="0" name=""/>
        <dsp:cNvSpPr/>
      </dsp:nvSpPr>
      <dsp:spPr>
        <a:xfrm>
          <a:off x="7665013" y="1681942"/>
          <a:ext cx="1797423" cy="1121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Geometria" panose="020B0503020204020204" pitchFamily="34" charset="0"/>
            </a:rPr>
            <a:t>Electricidad</a:t>
          </a:r>
          <a:endParaRPr lang="es-ES" sz="1200" kern="1200" dirty="0">
            <a:latin typeface="Geometria" panose="020B0503020204020204" pitchFamily="34" charset="0"/>
          </a:endParaRPr>
        </a:p>
      </dsp:txBody>
      <dsp:txXfrm>
        <a:off x="7665013" y="1681942"/>
        <a:ext cx="1797423" cy="1121294"/>
      </dsp:txXfrm>
    </dsp:sp>
    <dsp:sp modelId="{1D41E4D6-4AF7-412B-A29A-1444398A7086}">
      <dsp:nvSpPr>
        <dsp:cNvPr id="0" name=""/>
        <dsp:cNvSpPr/>
      </dsp:nvSpPr>
      <dsp:spPr>
        <a:xfrm>
          <a:off x="9023926" y="1285110"/>
          <a:ext cx="280323" cy="280323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B35A4-6462-4DDA-9614-E0299055F05F}">
      <dsp:nvSpPr>
        <dsp:cNvPr id="0" name=""/>
        <dsp:cNvSpPr/>
      </dsp:nvSpPr>
      <dsp:spPr>
        <a:xfrm>
          <a:off x="0" y="902131"/>
          <a:ext cx="10578095" cy="1239617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3BA23-6D0C-4C30-AD53-28E3207AD284}">
      <dsp:nvSpPr>
        <dsp:cNvPr id="0" name=""/>
        <dsp:cNvSpPr/>
      </dsp:nvSpPr>
      <dsp:spPr>
        <a:xfrm>
          <a:off x="5462" y="0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5462" y="0"/>
        <a:ext cx="757718" cy="1239617"/>
      </dsp:txXfrm>
    </dsp:sp>
    <dsp:sp modelId="{32A416F5-CB87-4AFB-AB3C-2CACECB77CB0}">
      <dsp:nvSpPr>
        <dsp:cNvPr id="0" name=""/>
        <dsp:cNvSpPr/>
      </dsp:nvSpPr>
      <dsp:spPr>
        <a:xfrm>
          <a:off x="229368" y="1394569"/>
          <a:ext cx="309904" cy="3099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450D4-AE1D-4E5B-BFAF-D733DE9799B0}">
      <dsp:nvSpPr>
        <dsp:cNvPr id="0" name=""/>
        <dsp:cNvSpPr/>
      </dsp:nvSpPr>
      <dsp:spPr>
        <a:xfrm>
          <a:off x="801066" y="1859426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801066" y="1859426"/>
        <a:ext cx="757718" cy="1239617"/>
      </dsp:txXfrm>
    </dsp:sp>
    <dsp:sp modelId="{6E742A5C-EBFB-46D7-A2F9-1E514270E95D}">
      <dsp:nvSpPr>
        <dsp:cNvPr id="0" name=""/>
        <dsp:cNvSpPr/>
      </dsp:nvSpPr>
      <dsp:spPr>
        <a:xfrm>
          <a:off x="1024972" y="1394569"/>
          <a:ext cx="309904" cy="309904"/>
        </a:xfrm>
        <a:prstGeom prst="ellipse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3EEBD-ACFE-4BB0-96E9-F3F621093EB4}">
      <dsp:nvSpPr>
        <dsp:cNvPr id="0" name=""/>
        <dsp:cNvSpPr/>
      </dsp:nvSpPr>
      <dsp:spPr>
        <a:xfrm>
          <a:off x="1596669" y="0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1596669" y="0"/>
        <a:ext cx="757718" cy="1239617"/>
      </dsp:txXfrm>
    </dsp:sp>
    <dsp:sp modelId="{D224FED0-8FD5-4CEF-91BE-B3D814BA9195}">
      <dsp:nvSpPr>
        <dsp:cNvPr id="0" name=""/>
        <dsp:cNvSpPr/>
      </dsp:nvSpPr>
      <dsp:spPr>
        <a:xfrm>
          <a:off x="1820576" y="1394569"/>
          <a:ext cx="309904" cy="309904"/>
        </a:xfrm>
        <a:prstGeom prst="ellipse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E971A-770F-4DCC-B6A1-1D1C5DF1B6E4}">
      <dsp:nvSpPr>
        <dsp:cNvPr id="0" name=""/>
        <dsp:cNvSpPr/>
      </dsp:nvSpPr>
      <dsp:spPr>
        <a:xfrm>
          <a:off x="2392273" y="1859426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2392273" y="1859426"/>
        <a:ext cx="757718" cy="1239617"/>
      </dsp:txXfrm>
    </dsp:sp>
    <dsp:sp modelId="{379893EA-0D9C-4AEA-8042-28FF3B6FC47B}">
      <dsp:nvSpPr>
        <dsp:cNvPr id="0" name=""/>
        <dsp:cNvSpPr/>
      </dsp:nvSpPr>
      <dsp:spPr>
        <a:xfrm>
          <a:off x="2616180" y="1394569"/>
          <a:ext cx="309904" cy="309904"/>
        </a:xfrm>
        <a:prstGeom prst="ellipse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C9998-CB17-48D2-93BF-09A3F4DC46B2}">
      <dsp:nvSpPr>
        <dsp:cNvPr id="0" name=""/>
        <dsp:cNvSpPr/>
      </dsp:nvSpPr>
      <dsp:spPr>
        <a:xfrm>
          <a:off x="3187877" y="0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3187877" y="0"/>
        <a:ext cx="757718" cy="1239617"/>
      </dsp:txXfrm>
    </dsp:sp>
    <dsp:sp modelId="{AC3D6761-12B3-45EC-BF11-909B382148BC}">
      <dsp:nvSpPr>
        <dsp:cNvPr id="0" name=""/>
        <dsp:cNvSpPr/>
      </dsp:nvSpPr>
      <dsp:spPr>
        <a:xfrm>
          <a:off x="3411784" y="1394569"/>
          <a:ext cx="309904" cy="309904"/>
        </a:xfrm>
        <a:prstGeom prst="ellipse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5D1EA-0880-4764-AA18-A8961B88FA67}">
      <dsp:nvSpPr>
        <dsp:cNvPr id="0" name=""/>
        <dsp:cNvSpPr/>
      </dsp:nvSpPr>
      <dsp:spPr>
        <a:xfrm>
          <a:off x="3983481" y="1859426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3983481" y="1859426"/>
        <a:ext cx="757718" cy="1239617"/>
      </dsp:txXfrm>
    </dsp:sp>
    <dsp:sp modelId="{E96A9A74-5C7E-4DEC-965D-2DD24AAF2F70}">
      <dsp:nvSpPr>
        <dsp:cNvPr id="0" name=""/>
        <dsp:cNvSpPr/>
      </dsp:nvSpPr>
      <dsp:spPr>
        <a:xfrm>
          <a:off x="4207388" y="1394569"/>
          <a:ext cx="309904" cy="309904"/>
        </a:xfrm>
        <a:prstGeom prst="ellipse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83863-7A33-4529-888E-62B3E85FDB6A}">
      <dsp:nvSpPr>
        <dsp:cNvPr id="0" name=""/>
        <dsp:cNvSpPr/>
      </dsp:nvSpPr>
      <dsp:spPr>
        <a:xfrm>
          <a:off x="4779085" y="0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4779085" y="0"/>
        <a:ext cx="757718" cy="1239617"/>
      </dsp:txXfrm>
    </dsp:sp>
    <dsp:sp modelId="{D39B9149-DC8E-4BAF-AA1E-EAD09CDA6AD3}">
      <dsp:nvSpPr>
        <dsp:cNvPr id="0" name=""/>
        <dsp:cNvSpPr/>
      </dsp:nvSpPr>
      <dsp:spPr>
        <a:xfrm>
          <a:off x="5002992" y="1394569"/>
          <a:ext cx="309904" cy="309904"/>
        </a:xfrm>
        <a:prstGeom prst="ellipse">
          <a:avLst/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568AF-CA86-42F2-92FE-AC06C6EAA73B}">
      <dsp:nvSpPr>
        <dsp:cNvPr id="0" name=""/>
        <dsp:cNvSpPr/>
      </dsp:nvSpPr>
      <dsp:spPr>
        <a:xfrm>
          <a:off x="5574689" y="1859426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5574689" y="1859426"/>
        <a:ext cx="757718" cy="1239617"/>
      </dsp:txXfrm>
    </dsp:sp>
    <dsp:sp modelId="{A0C4F7DC-C62D-4E60-B722-BF822FC60EA6}">
      <dsp:nvSpPr>
        <dsp:cNvPr id="0" name=""/>
        <dsp:cNvSpPr/>
      </dsp:nvSpPr>
      <dsp:spPr>
        <a:xfrm>
          <a:off x="5798596" y="1394569"/>
          <a:ext cx="309904" cy="309904"/>
        </a:xfrm>
        <a:prstGeom prst="ellipse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69FBF-9014-4CA1-9A4A-1DA41AAC6870}">
      <dsp:nvSpPr>
        <dsp:cNvPr id="0" name=""/>
        <dsp:cNvSpPr/>
      </dsp:nvSpPr>
      <dsp:spPr>
        <a:xfrm>
          <a:off x="6370293" y="0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6370293" y="0"/>
        <a:ext cx="757718" cy="1239617"/>
      </dsp:txXfrm>
    </dsp:sp>
    <dsp:sp modelId="{CB9F2913-6512-4CF8-BBEB-A62245E75273}">
      <dsp:nvSpPr>
        <dsp:cNvPr id="0" name=""/>
        <dsp:cNvSpPr/>
      </dsp:nvSpPr>
      <dsp:spPr>
        <a:xfrm>
          <a:off x="6594200" y="1394569"/>
          <a:ext cx="309904" cy="309904"/>
        </a:xfrm>
        <a:prstGeom prst="ellipse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89D89-492B-47D2-8D22-533289FC501A}">
      <dsp:nvSpPr>
        <dsp:cNvPr id="0" name=""/>
        <dsp:cNvSpPr/>
      </dsp:nvSpPr>
      <dsp:spPr>
        <a:xfrm>
          <a:off x="7165897" y="1859426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7165897" y="1859426"/>
        <a:ext cx="757718" cy="1239617"/>
      </dsp:txXfrm>
    </dsp:sp>
    <dsp:sp modelId="{594DF837-D6D8-4DA6-B37C-38CF76B973E8}">
      <dsp:nvSpPr>
        <dsp:cNvPr id="0" name=""/>
        <dsp:cNvSpPr/>
      </dsp:nvSpPr>
      <dsp:spPr>
        <a:xfrm>
          <a:off x="7389804" y="1394569"/>
          <a:ext cx="309904" cy="309904"/>
        </a:xfrm>
        <a:prstGeom prst="ellipse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2A8F1-288E-4E3F-964E-4715E8138317}">
      <dsp:nvSpPr>
        <dsp:cNvPr id="0" name=""/>
        <dsp:cNvSpPr/>
      </dsp:nvSpPr>
      <dsp:spPr>
        <a:xfrm>
          <a:off x="7961501" y="0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7961501" y="0"/>
        <a:ext cx="757718" cy="1239617"/>
      </dsp:txXfrm>
    </dsp:sp>
    <dsp:sp modelId="{8B49392B-67DA-4E86-805C-02C58CBFBB1E}">
      <dsp:nvSpPr>
        <dsp:cNvPr id="0" name=""/>
        <dsp:cNvSpPr/>
      </dsp:nvSpPr>
      <dsp:spPr>
        <a:xfrm>
          <a:off x="8185408" y="1394569"/>
          <a:ext cx="309904" cy="309904"/>
        </a:xfrm>
        <a:prstGeom prst="ellipse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EE375-86A7-4D51-BBA9-9204BA1C6C56}">
      <dsp:nvSpPr>
        <dsp:cNvPr id="0" name=""/>
        <dsp:cNvSpPr/>
      </dsp:nvSpPr>
      <dsp:spPr>
        <a:xfrm>
          <a:off x="8757105" y="1859426"/>
          <a:ext cx="757718" cy="123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latin typeface="Geometria" panose="020B0503020204020204" pitchFamily="34" charset="0"/>
          </a:endParaRPr>
        </a:p>
      </dsp:txBody>
      <dsp:txXfrm>
        <a:off x="8757105" y="1859426"/>
        <a:ext cx="757718" cy="1239617"/>
      </dsp:txXfrm>
    </dsp:sp>
    <dsp:sp modelId="{8E5A8713-5663-488D-A88A-9DC78C3ADE27}">
      <dsp:nvSpPr>
        <dsp:cNvPr id="0" name=""/>
        <dsp:cNvSpPr/>
      </dsp:nvSpPr>
      <dsp:spPr>
        <a:xfrm>
          <a:off x="8981012" y="1394569"/>
          <a:ext cx="309904" cy="30990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54D9D-9910-4411-AE53-2097F7D5F95E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FFA49-A7CA-47B6-9908-7E1A149514A4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65071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7209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FFA49-A7CA-47B6-9908-7E1A149514A4}" type="slidenum">
              <a:rPr lang="es-BO" smtClean="0"/>
              <a:t>13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80558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FFA49-A7CA-47B6-9908-7E1A149514A4}" type="slidenum">
              <a:rPr lang="es-BO" smtClean="0"/>
              <a:t>20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2623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9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0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3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7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7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8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4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37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9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26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40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2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87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94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82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77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78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68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6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00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38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10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56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0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01562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560672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928589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938731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92217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7355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40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64468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83745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65419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555710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6E6C-4A84-B441-8DD8-DB0D3AECAD74}" type="datetimeFigureOut">
              <a:rPr lang="es-BO" smtClean="0"/>
              <a:t>29/4/2026</a:t>
            </a:fld>
            <a:endParaRPr lang="es-B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2686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37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99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48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8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0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95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8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98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72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04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8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0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1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0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2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6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EE18-42DA-FD43-9EB4-7D97B7901818}" type="slidenum">
              <a:rPr lang="es-B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B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9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notesSlide" Target="../notesSlides/notesSlide2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slide" Target="slide8.xml"/><Relationship Id="rId5" Type="http://schemas.openxmlformats.org/officeDocument/2006/relationships/slide" Target="slide25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8.jpg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F691DD-B80E-DC40-8039-1C3AD1036FBF}"/>
              </a:ext>
            </a:extLst>
          </p:cNvPr>
          <p:cNvSpPr txBox="1"/>
          <p:nvPr/>
        </p:nvSpPr>
        <p:spPr>
          <a:xfrm>
            <a:off x="0" y="277772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Audiencia </a:t>
            </a:r>
            <a:endParaRPr lang="es-ES" sz="4400" b="1" dirty="0" smtClean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Rendición </a:t>
            </a:r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de Cuentas </a:t>
            </a:r>
            <a:r>
              <a:rPr lang="es-ES" sz="4400" b="1" dirty="0" smtClean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Inicial 2026</a:t>
            </a:r>
            <a:endParaRPr lang="es-ES" sz="4400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ED3D94-6A5F-524C-9082-746A04278645}"/>
              </a:ext>
            </a:extLst>
          </p:cNvPr>
          <p:cNvSpPr txBox="1"/>
          <p:nvPr/>
        </p:nvSpPr>
        <p:spPr>
          <a:xfrm>
            <a:off x="0" y="517886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b="1" dirty="0" smtClean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Abril de 2026</a:t>
            </a:r>
            <a:endParaRPr lang="es-BO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ea typeface="Times New Roman" panose="02020603050405020304" pitchFamily="18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77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710" y="4284594"/>
            <a:ext cx="7746714" cy="25337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21" y="1698328"/>
            <a:ext cx="7994492" cy="258626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71022" y="6325888"/>
            <a:ext cx="8442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-44958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/>
                <a:ea typeface="+mn-ea"/>
                <a:cs typeface="Arial" panose="020B0604020202020204" pitchFamily="34" charset="0"/>
              </a:rPr>
              <a:t>Fuente:	</a:t>
            </a:r>
            <a:r>
              <a:rPr kumimoji="0" lang="es-B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BO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/>
                <a:ea typeface="+mn-ea"/>
                <a:cs typeface="Arial" panose="020B0604020202020204" pitchFamily="34" charset="0"/>
              </a:rPr>
              <a:t>Banco Central de </a:t>
            </a:r>
            <a:r>
              <a:rPr kumimoji="0" lang="es-BO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/>
                <a:ea typeface="+mn-ea"/>
                <a:cs typeface="Arial" panose="020B0604020202020204" pitchFamily="34" charset="0"/>
              </a:rPr>
              <a:t>Bolivia</a:t>
            </a:r>
          </a:p>
          <a:p>
            <a:pPr marL="450215" lvl="0" indent="-449580">
              <a:defRPr/>
            </a:pPr>
            <a:r>
              <a:rPr lang="es-E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/>
                <a:cs typeface="Arial" panose="020B0604020202020204" pitchFamily="34" charset="0"/>
              </a:rPr>
              <a:t>* Cifras al 10 de abril </a:t>
            </a:r>
            <a:r>
              <a:rPr kumimoji="0" lang="es-BO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/>
                <a:ea typeface="+mn-ea"/>
                <a:cs typeface="Arial" panose="020B0604020202020204" pitchFamily="34" charset="0"/>
              </a:rPr>
              <a:t> </a:t>
            </a:r>
            <a:endParaRPr kumimoji="0" lang="es-BO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Google Shape;363;p60">
            <a:extLst>
              <a:ext uri="{FF2B5EF4-FFF2-40B4-BE49-F238E27FC236}">
                <a16:creationId xmlns:a16="http://schemas.microsoft.com/office/drawing/2014/main" id="{0BD54B57-CC46-9969-2677-B15CC4D988A5}"/>
              </a:ext>
            </a:extLst>
          </p:cNvPr>
          <p:cNvSpPr txBox="1"/>
          <p:nvPr/>
        </p:nvSpPr>
        <p:spPr>
          <a:xfrm>
            <a:off x="3272098" y="1199222"/>
            <a:ext cx="564793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SALDO DE RIN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(En millones de dólares</a:t>
            </a: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metria" panose="020B0503020204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71022" y="599057"/>
            <a:ext cx="11485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400" dirty="0" smtClean="0"/>
              <a:t>Reservas Internacionales</a:t>
            </a:r>
            <a:r>
              <a:rPr lang="es-ES" sz="2400" dirty="0"/>
              <a:t>: </a:t>
            </a:r>
            <a:r>
              <a:rPr lang="es-ES" sz="2400" b="0" dirty="0">
                <a:solidFill>
                  <a:schemeClr val="accent1">
                    <a:lumMod val="75000"/>
                  </a:schemeClr>
                </a:solidFill>
              </a:rPr>
              <a:t>En marzo de 2026, se pagó el servicio de la deuda por mas de $us500 millones.</a:t>
            </a:r>
          </a:p>
          <a:p>
            <a:pPr lvl="0">
              <a:defRPr/>
            </a:pP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7843275" y="1643673"/>
            <a:ext cx="2188094" cy="492843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Geometria" panose="020B0503020204020204" pitchFamily="34" charset="0"/>
              </a:rPr>
              <a:t>Contexto económico</a:t>
            </a:r>
            <a:endParaRPr lang="es-BO" sz="2400" b="1" dirty="0">
              <a:solidFill>
                <a:schemeClr val="bg1"/>
              </a:solidFill>
              <a:latin typeface="Geometria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4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63;p60">
            <a:extLst>
              <a:ext uri="{FF2B5EF4-FFF2-40B4-BE49-F238E27FC236}">
                <a16:creationId xmlns:a16="http://schemas.microsoft.com/office/drawing/2014/main" id="{0BD54B57-CC46-9969-2677-B15CC4D988A5}"/>
              </a:ext>
            </a:extLst>
          </p:cNvPr>
          <p:cNvSpPr txBox="1"/>
          <p:nvPr/>
        </p:nvSpPr>
        <p:spPr>
          <a:xfrm>
            <a:off x="2630756" y="1771196"/>
            <a:ext cx="59990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SALDO OBSERVADO DE ORO Y ORO PIGNORADO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(En toneladas)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metria" panose="020B0503020204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658325" y="5030767"/>
            <a:ext cx="233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anose="020B0604020202020204" pitchFamily="34" charset="0"/>
              </a:rPr>
              <a:t>Disponible:16,60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62314" y="3481734"/>
            <a:ext cx="2060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anose="020B0604020202020204" pitchFamily="34" charset="0"/>
              </a:rPr>
              <a:t>Pignorado:6,57</a:t>
            </a:r>
            <a:endParaRPr kumimoji="0" lang="es-BO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823670" y="5777565"/>
            <a:ext cx="2288785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itchFamily="34" charset="0"/>
              </a:rPr>
              <a:t>Total: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itchFamily="34" charset="0"/>
              </a:rPr>
              <a:t>23,2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" name="Conector recto de flecha 9"/>
          <p:cNvCxnSpPr>
            <a:cxnSpLocks/>
          </p:cNvCxnSpPr>
          <p:nvPr/>
        </p:nvCxnSpPr>
        <p:spPr>
          <a:xfrm>
            <a:off x="9334338" y="3681789"/>
            <a:ext cx="3239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9334338" y="5230822"/>
            <a:ext cx="323987" cy="333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1585195" y="6488668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000000"/>
                </a:solidFill>
                <a:latin typeface="Calibri" panose="020F0502020204030204" pitchFamily="34" charset="0"/>
              </a:rPr>
              <a:t>* Cifras al 10 de abril</a:t>
            </a:r>
            <a:r>
              <a:rPr lang="es-ES" dirty="0"/>
              <a:t> </a:t>
            </a:r>
            <a:endParaRPr lang="es-B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32" y="2385423"/>
            <a:ext cx="8312967" cy="424536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71022" y="599057"/>
            <a:ext cx="1148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400" dirty="0" smtClean="0"/>
              <a:t>Reservas Internacionales</a:t>
            </a:r>
            <a:r>
              <a:rPr lang="es-ES" sz="2400" dirty="0"/>
              <a:t>: </a:t>
            </a:r>
            <a:r>
              <a:rPr lang="es-ES" sz="2400" b="0" dirty="0">
                <a:solidFill>
                  <a:schemeClr val="accent1">
                    <a:lumMod val="75000"/>
                  </a:schemeClr>
                </a:solidFill>
              </a:rPr>
              <a:t>No se realizaron operaciones que comprometan la disponibilidad del </a:t>
            </a:r>
            <a:r>
              <a:rPr lang="es-ES" sz="2400" b="0" dirty="0" smtClean="0">
                <a:solidFill>
                  <a:schemeClr val="accent1">
                    <a:lumMod val="75000"/>
                  </a:schemeClr>
                </a:solidFill>
              </a:rPr>
              <a:t>oro.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Geometria" panose="020B0503020204020204" pitchFamily="34" charset="0"/>
              </a:rPr>
              <a:t>Contexto económico</a:t>
            </a:r>
            <a:endParaRPr lang="es-BO" sz="2400" b="1" dirty="0">
              <a:solidFill>
                <a:schemeClr val="bg1"/>
              </a:solidFill>
              <a:latin typeface="Geometria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2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30F20D7-7D0A-B249-A7CF-DEB3A87036EE}"/>
              </a:ext>
            </a:extLst>
          </p:cNvPr>
          <p:cNvSpPr txBox="1"/>
          <p:nvPr/>
        </p:nvSpPr>
        <p:spPr>
          <a:xfrm>
            <a:off x="802143" y="1985233"/>
            <a:ext cx="10874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Contexto económico.</a:t>
            </a:r>
            <a:endParaRPr lang="es-BO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endParaRPr lang="es-ES" sz="2800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Compromisos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para la gestión 2026.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endParaRPr lang="es-ES" sz="2800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r>
              <a:rPr lang="es-BO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Consideraciones finales</a:t>
            </a:r>
            <a:r>
              <a:rPr lang="es-BO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.</a:t>
            </a:r>
            <a:r>
              <a:rPr lang="es-BO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 </a:t>
            </a:r>
            <a:endParaRPr lang="es-BO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19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0677" y="765110"/>
            <a:ext cx="6982409" cy="61766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ea typeface="+mn-ea"/>
                <a:cs typeface="Arial" pitchFamily="34" charset="0"/>
              </a:rPr>
              <a:t>Compromisos para la gestión 2026</a:t>
            </a:r>
            <a:endParaRPr lang="es-BO" sz="2800" b="1" dirty="0">
              <a:solidFill>
                <a:srgbClr val="FFC000">
                  <a:lumMod val="50000"/>
                </a:srgbClr>
              </a:solidFill>
              <a:latin typeface="Geometria" panose="020B0503020204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926774" y="1647094"/>
            <a:ext cx="3491854" cy="2095112"/>
            <a:chOff x="1279139" y="2347"/>
            <a:chExt cx="3491854" cy="2095112"/>
          </a:xfrm>
        </p:grpSpPr>
        <p:sp>
          <p:nvSpPr>
            <p:cNvPr id="15" name="Rectángulo 14">
              <a:hlinkClick r:id="rId5" action="ppaction://hlinksldjump"/>
            </p:cNvPr>
            <p:cNvSpPr/>
            <p:nvPr/>
          </p:nvSpPr>
          <p:spPr>
            <a:xfrm>
              <a:off x="1279139" y="2347"/>
              <a:ext cx="3491854" cy="20951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1279139" y="2347"/>
              <a:ext cx="3491854" cy="2095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Arial Black" panose="020B0A04020102020204" pitchFamily="34" charset="0"/>
                  <a:cs typeface="Arial" pitchFamily="34" charset="0"/>
                </a:rPr>
                <a:t>1. </a:t>
              </a: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Geometria" panose="020B0503020204020204" pitchFamily="34" charset="0"/>
                  <a:cs typeface="Arial" pitchFamily="34" charset="0"/>
                </a:rPr>
                <a:t>Mantener el poder adquisitivo de la moneda</a:t>
              </a:r>
              <a:endParaRPr lang="es-ES" sz="2800" b="1" kern="1200" dirty="0" smtClean="0">
                <a:solidFill>
                  <a:srgbClr val="FFC000">
                    <a:lumMod val="50000"/>
                  </a:srgb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586966" y="1647094"/>
            <a:ext cx="3491854" cy="2095112"/>
            <a:chOff x="5120179" y="2347"/>
            <a:chExt cx="3491854" cy="2095112"/>
          </a:xfrm>
        </p:grpSpPr>
        <p:sp>
          <p:nvSpPr>
            <p:cNvPr id="13" name="Rectángulo 12">
              <a:hlinkClick r:id="rId6" action="ppaction://hlinksldjump"/>
            </p:cNvPr>
            <p:cNvSpPr/>
            <p:nvPr/>
          </p:nvSpPr>
          <p:spPr>
            <a:xfrm>
              <a:off x="5120179" y="2347"/>
              <a:ext cx="3491854" cy="20951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5120179" y="2347"/>
              <a:ext cx="3491854" cy="2095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Arial Black" panose="020B0A04020102020204" pitchFamily="34" charset="0"/>
                  <a:cs typeface="Arial" pitchFamily="34" charset="0"/>
                </a:rPr>
                <a:t>2. </a:t>
              </a: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Geometria" panose="020B0503020204020204" pitchFamily="34" charset="0"/>
                  <a:cs typeface="Arial" pitchFamily="34" charset="0"/>
                </a:rPr>
                <a:t>Programa monetario</a:t>
              </a:r>
              <a:endParaRPr lang="es-ES" sz="2800" kern="12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926774" y="4165431"/>
            <a:ext cx="3491854" cy="2095112"/>
            <a:chOff x="1279139" y="2446645"/>
            <a:chExt cx="3491854" cy="2095112"/>
          </a:xfrm>
        </p:grpSpPr>
        <p:sp>
          <p:nvSpPr>
            <p:cNvPr id="11" name="Rectángulo 10">
              <a:hlinkClick r:id="rId7" action="ppaction://hlinksldjump"/>
            </p:cNvPr>
            <p:cNvSpPr/>
            <p:nvPr/>
          </p:nvSpPr>
          <p:spPr>
            <a:xfrm>
              <a:off x="1279139" y="2446645"/>
              <a:ext cx="3491854" cy="20951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1279139" y="2446645"/>
              <a:ext cx="3491854" cy="2095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>
                  <a:solidFill>
                    <a:srgbClr val="FFC000">
                      <a:lumMod val="50000"/>
                    </a:srgbClr>
                  </a:solidFill>
                  <a:latin typeface="Arial Black" panose="020B0A04020102020204" pitchFamily="34" charset="0"/>
                  <a:cs typeface="Arial" pitchFamily="34" charset="0"/>
                </a:rPr>
                <a:t>4</a:t>
              </a: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Arial Black" panose="020B0A04020102020204" pitchFamily="34" charset="0"/>
                  <a:cs typeface="Arial" pitchFamily="34" charset="0"/>
                </a:rPr>
                <a:t>. </a:t>
              </a: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Geometria" panose="020B0503020204020204" pitchFamily="34" charset="0"/>
                  <a:cs typeface="Arial" pitchFamily="34" charset="0"/>
                </a:rPr>
                <a:t>Consolidación del mercado cambiario</a:t>
              </a:r>
              <a:endParaRPr lang="es-ES" sz="2800" b="1" kern="1200" dirty="0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247159" y="4290937"/>
            <a:ext cx="3491854" cy="2095112"/>
            <a:chOff x="5120179" y="2446645"/>
            <a:chExt cx="3491854" cy="2095112"/>
          </a:xfrm>
        </p:grpSpPr>
        <p:sp>
          <p:nvSpPr>
            <p:cNvPr id="9" name="Rectángulo 8">
              <a:hlinkClick r:id="rId8" action="ppaction://hlinksldjump"/>
            </p:cNvPr>
            <p:cNvSpPr/>
            <p:nvPr/>
          </p:nvSpPr>
          <p:spPr>
            <a:xfrm>
              <a:off x="5120179" y="2446645"/>
              <a:ext cx="3491854" cy="20951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5120179" y="2446645"/>
              <a:ext cx="3491854" cy="2095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>
                  <a:solidFill>
                    <a:srgbClr val="FFC000">
                      <a:lumMod val="50000"/>
                    </a:srgbClr>
                  </a:solidFill>
                  <a:latin typeface="Arial Black" panose="020B0A04020102020204" pitchFamily="34" charset="0"/>
                  <a:cs typeface="Arial" pitchFamily="34" charset="0"/>
                </a:rPr>
                <a:t>6</a:t>
              </a:r>
              <a:r>
                <a:rPr lang="es-ES" sz="2800" b="1" kern="1200" smtClean="0">
                  <a:solidFill>
                    <a:srgbClr val="FFC000">
                      <a:lumMod val="50000"/>
                    </a:srgbClr>
                  </a:solidFill>
                  <a:latin typeface="Arial Black" panose="020B0A04020102020204" pitchFamily="34" charset="0"/>
                  <a:cs typeface="Arial" pitchFamily="34" charset="0"/>
                </a:rPr>
                <a:t>. </a:t>
              </a: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Geometria" panose="020B0503020204020204" pitchFamily="34" charset="0"/>
                  <a:cs typeface="Arial" pitchFamily="34" charset="0"/>
                </a:rPr>
                <a:t>Fortalecimiento Institucional</a:t>
              </a:r>
              <a:endParaRPr lang="es-ES" sz="2800" b="1" kern="1200" dirty="0">
                <a:solidFill>
                  <a:schemeClr val="accent2">
                    <a:lumMod val="75000"/>
                  </a:schemeClr>
                </a:solidFill>
                <a:latin typeface="Geometria" panose="020B0503020204020204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8247158" y="1638650"/>
            <a:ext cx="3491854" cy="2095112"/>
            <a:chOff x="1279139" y="2446645"/>
            <a:chExt cx="3491854" cy="2095112"/>
          </a:xfrm>
        </p:grpSpPr>
        <p:sp>
          <p:nvSpPr>
            <p:cNvPr id="18" name="Rectángulo 17">
              <a:hlinkClick r:id="rId7" action="ppaction://hlinksldjump"/>
            </p:cNvPr>
            <p:cNvSpPr/>
            <p:nvPr/>
          </p:nvSpPr>
          <p:spPr>
            <a:xfrm>
              <a:off x="1279139" y="2446645"/>
              <a:ext cx="3491854" cy="20951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1279139" y="2446645"/>
              <a:ext cx="3491854" cy="2095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Arial Black" panose="020B0A04020102020204" pitchFamily="34" charset="0"/>
                  <a:cs typeface="Arial" pitchFamily="34" charset="0"/>
                </a:rPr>
                <a:t>3. </a:t>
              </a: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Geometria" panose="020B0503020204020204" pitchFamily="34" charset="0"/>
                  <a:cs typeface="Arial" pitchFamily="34" charset="0"/>
                </a:rPr>
                <a:t>Gestión adecuada de  las Reservas</a:t>
              </a:r>
              <a:endParaRPr lang="es-ES" sz="2800" b="1" kern="1200" dirty="0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586966" y="4242919"/>
            <a:ext cx="3491854" cy="2095112"/>
            <a:chOff x="1279139" y="2446645"/>
            <a:chExt cx="3491854" cy="2095112"/>
          </a:xfrm>
        </p:grpSpPr>
        <p:sp>
          <p:nvSpPr>
            <p:cNvPr id="22" name="Rectángulo 21">
              <a:hlinkClick r:id="rId7" action="ppaction://hlinksldjump"/>
            </p:cNvPr>
            <p:cNvSpPr/>
            <p:nvPr/>
          </p:nvSpPr>
          <p:spPr>
            <a:xfrm>
              <a:off x="1279139" y="2446645"/>
              <a:ext cx="3491854" cy="20951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uadroTexto 22"/>
            <p:cNvSpPr txBox="1"/>
            <p:nvPr/>
          </p:nvSpPr>
          <p:spPr>
            <a:xfrm>
              <a:off x="1279139" y="2446645"/>
              <a:ext cx="3491854" cy="2095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>
                  <a:solidFill>
                    <a:srgbClr val="FFC000">
                      <a:lumMod val="50000"/>
                    </a:srgbClr>
                  </a:solidFill>
                  <a:latin typeface="Arial Black" panose="020B0A04020102020204" pitchFamily="34" charset="0"/>
                  <a:cs typeface="Arial" pitchFamily="34" charset="0"/>
                </a:rPr>
                <a:t>5</a:t>
              </a: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Arial Black" panose="020B0A04020102020204" pitchFamily="34" charset="0"/>
                  <a:cs typeface="Arial" pitchFamily="34" charset="0"/>
                </a:rPr>
                <a:t>. </a:t>
              </a:r>
              <a:r>
                <a:rPr lang="es-ES" sz="2800" b="1" kern="1200" dirty="0" smtClean="0">
                  <a:solidFill>
                    <a:srgbClr val="FFC000">
                      <a:lumMod val="50000"/>
                    </a:srgbClr>
                  </a:solidFill>
                  <a:latin typeface="Geometria" panose="020B0503020204020204" pitchFamily="34" charset="0"/>
                  <a:cs typeface="Arial" pitchFamily="34" charset="0"/>
                </a:rPr>
                <a:t>Profundizar el Sistema de Pagos</a:t>
              </a:r>
              <a:endParaRPr lang="es-ES" sz="2800" b="1" kern="1200" dirty="0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006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18" y="2278754"/>
            <a:ext cx="10060801" cy="43178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19388" y="842646"/>
            <a:ext cx="1148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200" dirty="0" smtClean="0"/>
              <a:t>1. Mantener el poder adquisitivo de la moneda: </a:t>
            </a:r>
            <a:r>
              <a:rPr lang="es-ES" sz="2200" dirty="0">
                <a:solidFill>
                  <a:srgbClr val="5B9BD5">
                    <a:lumMod val="75000"/>
                  </a:srgbClr>
                </a:solidFill>
              </a:rPr>
              <a:t>El BCB </a:t>
            </a:r>
            <a:r>
              <a:rPr lang="es-ES" sz="2200" dirty="0" smtClean="0">
                <a:solidFill>
                  <a:srgbClr val="5B9BD5">
                    <a:lumMod val="75000"/>
                  </a:srgbClr>
                </a:solidFill>
              </a:rPr>
              <a:t>mantendrá </a:t>
            </a:r>
            <a:r>
              <a:rPr lang="es-ES" sz="2200" dirty="0">
                <a:solidFill>
                  <a:srgbClr val="5B9BD5">
                    <a:lumMod val="75000"/>
                  </a:srgbClr>
                </a:solidFill>
              </a:rPr>
              <a:t>una postura contractiva para </a:t>
            </a:r>
            <a:r>
              <a:rPr lang="es-ES" sz="2200" dirty="0" smtClean="0">
                <a:solidFill>
                  <a:srgbClr val="5B9BD5">
                    <a:lumMod val="75000"/>
                  </a:srgbClr>
                </a:solidFill>
              </a:rPr>
              <a:t>alcanzar su previsión central de </a:t>
            </a:r>
            <a:r>
              <a:rPr lang="es-ES" sz="2200" dirty="0" smtClean="0">
                <a:solidFill>
                  <a:srgbClr val="5B9BD5">
                    <a:lumMod val="75000"/>
                  </a:srgbClr>
                </a:solidFill>
              </a:rPr>
              <a:t>inflación.</a:t>
            </a:r>
            <a:endParaRPr lang="es-ES" sz="2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12A822-D7DF-424B-93D3-3AD818AA6033}"/>
              </a:ext>
            </a:extLst>
          </p:cNvPr>
          <p:cNvSpPr txBox="1"/>
          <p:nvPr/>
        </p:nvSpPr>
        <p:spPr>
          <a:xfrm>
            <a:off x="5075864" y="2086540"/>
            <a:ext cx="225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anose="020B0604020202020204" pitchFamily="34" charset="0"/>
              </a:rPr>
              <a:t>INFLACIÓN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anose="020B0604020202020204" pitchFamily="34" charset="0"/>
              </a:rPr>
              <a:t>(En porcentaje)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6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5A56740-86C5-4181-987F-743AD65810BE}"/>
              </a:ext>
            </a:extLst>
          </p:cNvPr>
          <p:cNvSpPr txBox="1"/>
          <p:nvPr/>
        </p:nvSpPr>
        <p:spPr>
          <a:xfrm>
            <a:off x="3154337" y="1523395"/>
            <a:ext cx="6360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 MONETARIO 2026: EMISIÓN MONETARIA</a:t>
            </a:r>
            <a:endParaRPr lang="es-BO" sz="160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metria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millones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bolivianos)</a:t>
            </a:r>
            <a:endParaRPr lang="es-BO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metria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0258" y="6605653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Banco Central de Bolivia.</a:t>
            </a:r>
            <a:endParaRPr lang="es-BO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19388" y="842646"/>
            <a:ext cx="1148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200" dirty="0"/>
              <a:t>2. Programa M</a:t>
            </a:r>
            <a:r>
              <a:rPr lang="es-ES" sz="2200" dirty="0" smtClean="0"/>
              <a:t>onetario: </a:t>
            </a:r>
            <a:r>
              <a:rPr lang="es-ES" sz="2200" b="0" dirty="0">
                <a:solidFill>
                  <a:srgbClr val="5B9BD5">
                    <a:lumMod val="75000"/>
                  </a:srgbClr>
                </a:solidFill>
              </a:rPr>
              <a:t>Se prevé que la emisión recupere su comportamiento estacional y registre un incremento cercano al 2</a:t>
            </a:r>
            <a:r>
              <a:rPr lang="es-ES" sz="2200" b="0" dirty="0" smtClean="0">
                <a:solidFill>
                  <a:srgbClr val="5B9BD5">
                    <a:lumMod val="75000"/>
                  </a:srgbClr>
                </a:solidFill>
              </a:rPr>
              <a:t>%.</a:t>
            </a:r>
            <a:endParaRPr lang="es-ES" sz="2200" b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43" y="1993068"/>
            <a:ext cx="10238947" cy="48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6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759" y="1875454"/>
            <a:ext cx="9731829" cy="494564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50258" y="6605653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Banco Central de Bolivia.</a:t>
            </a:r>
            <a:endParaRPr lang="es-BO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76705" y="1501947"/>
            <a:ext cx="5363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TASAS DE OMA EN MN</a:t>
            </a:r>
          </a:p>
          <a:p>
            <a:pPr algn="ctr"/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(En porcentaje)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522514" y="828617"/>
            <a:ext cx="1148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200" dirty="0"/>
              <a:t>2. Programa M</a:t>
            </a:r>
            <a:r>
              <a:rPr lang="es-ES" sz="2200" dirty="0" smtClean="0"/>
              <a:t>onetario: </a:t>
            </a:r>
            <a:r>
              <a:rPr lang="es-ES" sz="2200" b="0" dirty="0">
                <a:solidFill>
                  <a:srgbClr val="5B9BD5">
                    <a:lumMod val="75000"/>
                  </a:srgbClr>
                </a:solidFill>
              </a:rPr>
              <a:t>Las tasas de regulación monetaria estarán acorde al comportamiento de la inflación</a:t>
            </a:r>
            <a:r>
              <a:rPr lang="es-ES" sz="2200" b="0" dirty="0" smtClean="0">
                <a:solidFill>
                  <a:srgbClr val="5B9BD5">
                    <a:lumMod val="75000"/>
                  </a:srgbClr>
                </a:solidFill>
              </a:rPr>
              <a:t>.</a:t>
            </a:r>
            <a:endParaRPr lang="es-ES" sz="2200" b="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3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78985" y="2308326"/>
            <a:ext cx="1150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5B9BD5">
                  <a:lumMod val="75000"/>
                </a:srgbClr>
              </a:solidFill>
              <a:latin typeface="Geometria" panose="020B0503020204020204" pitchFamily="34" charset="0"/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41310" y="1630611"/>
            <a:ext cx="7918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TASA PREMIO BASE DE REPORTO Y TASA DE TÍTULOS A 364 DÍAS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(En porcentaje)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8985" y="6528695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solidFill>
                  <a:schemeClr val="accent5">
                    <a:lumMod val="75000"/>
                  </a:schemeClr>
                </a:solidFill>
                <a:latin typeface="Geometria" panose="020B0503020204020204" pitchFamily="34" charset="0"/>
              </a:rPr>
              <a:t>Fuente: Banco Central de Bolivia</a:t>
            </a:r>
          </a:p>
          <a:p>
            <a:r>
              <a:rPr lang="es-ES" sz="800" dirty="0" smtClean="0">
                <a:solidFill>
                  <a:schemeClr val="accent5">
                    <a:lumMod val="75000"/>
                  </a:schemeClr>
                </a:solidFill>
                <a:latin typeface="Geometria" panose="020B0503020204020204" pitchFamily="34" charset="0"/>
              </a:rPr>
              <a:t>Información al 24 de abril de 2026</a:t>
            </a:r>
            <a:endParaRPr lang="es-419" sz="800" dirty="0">
              <a:solidFill>
                <a:schemeClr val="accent5">
                  <a:lumMod val="75000"/>
                </a:schemeClr>
              </a:solidFill>
              <a:latin typeface="Geometria" panose="020B0503020204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301826" y="2092276"/>
            <a:ext cx="7927234" cy="4679595"/>
            <a:chOff x="2301826" y="2092276"/>
            <a:chExt cx="7927234" cy="467959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826" y="2092276"/>
              <a:ext cx="7927234" cy="4679595"/>
            </a:xfrm>
            <a:prstGeom prst="rect">
              <a:avLst/>
            </a:prstGeom>
          </p:spPr>
        </p:pic>
        <p:sp>
          <p:nvSpPr>
            <p:cNvPr id="27" name="Rectángulo 26"/>
            <p:cNvSpPr/>
            <p:nvPr/>
          </p:nvSpPr>
          <p:spPr>
            <a:xfrm>
              <a:off x="7313062" y="2308326"/>
              <a:ext cx="2915997" cy="3038475"/>
            </a:xfrm>
            <a:prstGeom prst="rect">
              <a:avLst/>
            </a:prstGeom>
            <a:solidFill>
              <a:srgbClr val="7F000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522514" y="828617"/>
            <a:ext cx="1148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200" dirty="0"/>
              <a:t>2. Programa M</a:t>
            </a:r>
            <a:r>
              <a:rPr lang="es-ES" sz="2200" dirty="0" smtClean="0"/>
              <a:t>onetario: </a:t>
            </a:r>
            <a:r>
              <a:rPr lang="es-ES" sz="2200" b="0" dirty="0">
                <a:solidFill>
                  <a:srgbClr val="5B9BD5">
                    <a:lumMod val="75000"/>
                  </a:srgbClr>
                </a:solidFill>
              </a:rPr>
              <a:t>Mantener el rol del BCB como prestamista de última instancia evitando operaciones de arbitraje.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94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76586" y="1708707"/>
            <a:ext cx="7918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anose="020B0604020202020204" pitchFamily="34" charset="0"/>
              </a:rPr>
              <a:t>METAS CUANTITATIVAS DEL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anose="020B0604020202020204" pitchFamily="34" charset="0"/>
              </a:rPr>
              <a:t>PROGRAMA MONETARIO 2026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31223" y="6150114"/>
            <a:ext cx="8967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Fuente: Banco Central de Bolivia</a:t>
            </a:r>
          </a:p>
          <a:p>
            <a:pPr lvl="0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</a:rPr>
              <a:t>Las cifras se calcularon utilizando tipos de cambio y precio del oro, fijos. El Programa Monetario podrá ser objeto de ajustes en función de la materialización de escenarios no previstos en el marco de la 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</a:rPr>
              <a:t>proyección</a:t>
            </a:r>
          </a:p>
          <a:p>
            <a:pPr lvl="0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</a:rPr>
              <a:t>1: Incluye títulos en venta </a:t>
            </a:r>
            <a:r>
              <a:rPr lang="es-E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</a:rPr>
              <a:t>directa</a:t>
            </a:r>
          </a:p>
          <a:p>
            <a:pPr lvl="0"/>
            <a:r>
              <a:rPr lang="es-E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</a:rPr>
              <a:t>2: Incluye obligaciones externas netas de mediano y largo plazo, cuasifiscal y otras cuentas netas del BCB</a:t>
            </a:r>
            <a:endParaRPr kumimoji="0" lang="es-419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Geometria" panose="020B0503020204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23165"/>
            <a:ext cx="3289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altLang="es-B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BO" altLang="es-B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72078" y="939266"/>
            <a:ext cx="1148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200" dirty="0"/>
              <a:t>2. Programa M</a:t>
            </a:r>
            <a:r>
              <a:rPr lang="es-ES" sz="2200" dirty="0" smtClean="0"/>
              <a:t>onetario: </a:t>
            </a:r>
            <a:r>
              <a:rPr lang="es-ES" sz="2200" b="0" dirty="0">
                <a:solidFill>
                  <a:srgbClr val="5B9BD5">
                    <a:lumMod val="75000"/>
                  </a:srgbClr>
                </a:solidFill>
              </a:rPr>
              <a:t>Se ratifica que el Programa Monetario 2026 no </a:t>
            </a:r>
            <a:r>
              <a:rPr lang="es-ES" sz="2200" b="0" dirty="0" smtClean="0">
                <a:solidFill>
                  <a:srgbClr val="5B9BD5">
                    <a:lumMod val="75000"/>
                  </a:srgbClr>
                </a:solidFill>
              </a:rPr>
              <a:t>incorpora ningún </a:t>
            </a:r>
            <a:r>
              <a:rPr lang="es-ES" sz="2200" b="0" dirty="0">
                <a:solidFill>
                  <a:srgbClr val="5B9BD5">
                    <a:lumMod val="75000"/>
                  </a:srgbClr>
                </a:solidFill>
              </a:rPr>
              <a:t>financiamiento del BCB a favor del TGN.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731223" y="2230542"/>
            <a:ext cx="8563678" cy="3919572"/>
            <a:chOff x="1731223" y="2230542"/>
            <a:chExt cx="8563678" cy="391957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3523" y="2230542"/>
              <a:ext cx="8431378" cy="3919572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1731223" y="4160520"/>
              <a:ext cx="8563678" cy="48768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53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3941761" y="1591867"/>
            <a:ext cx="528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cs typeface="Arial" pitchFamily="34" charset="0"/>
              </a:rPr>
              <a:t>RESERVAS INTERNACIONALES</a:t>
            </a:r>
            <a:r>
              <a:rPr kumimoji="0" lang="es-E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cs typeface="Arial" pitchFamily="34" charset="0"/>
              </a:rPr>
              <a:t> POR PAÍSES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metria" panose="020B0503020204020204" pitchFamily="34" charset="0"/>
                <a:cs typeface="Arial" pitchFamily="34" charset="0"/>
              </a:rPr>
              <a:t>(E</a:t>
            </a:r>
            <a:r>
              <a:rPr kumimoji="0" lang="es-E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cs typeface="Arial" pitchFamily="34" charset="0"/>
              </a:rPr>
              <a:t>n millones de dólares)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Geometria" panose="020B0503020204020204" pitchFamily="34" charset="0"/>
              <a:cs typeface="Arial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35244" y="2163746"/>
            <a:ext cx="324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200" b="1" dirty="0" smtClean="0">
                <a:solidFill>
                  <a:srgbClr val="000000"/>
                </a:solidFill>
                <a:latin typeface="Geometria" panose="020B0503020204020204" pitchFamily="34" charset="0"/>
              </a:rPr>
              <a:t>CHILE</a:t>
            </a:r>
          </a:p>
          <a:p>
            <a:pPr lvl="0" algn="ctr">
              <a:defRPr/>
            </a:pPr>
            <a:r>
              <a:rPr lang="es-ES" sz="1200" dirty="0" smtClean="0">
                <a:solidFill>
                  <a:srgbClr val="000000"/>
                </a:solidFill>
                <a:latin typeface="Geometria" panose="020B0503020204020204" pitchFamily="34" charset="0"/>
              </a:rPr>
              <a:t>(Dato a febrero-2026)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744529" y="2158294"/>
            <a:ext cx="324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200" b="1" dirty="0" smtClean="0">
                <a:solidFill>
                  <a:srgbClr val="000000"/>
                </a:solidFill>
                <a:latin typeface="Geometria" panose="020B0503020204020204" pitchFamily="34" charset="0"/>
              </a:rPr>
              <a:t>BRASIL</a:t>
            </a:r>
          </a:p>
          <a:p>
            <a:pPr lvl="0" algn="ctr">
              <a:defRPr/>
            </a:pPr>
            <a:r>
              <a:rPr lang="es-ES" sz="1200" dirty="0" smtClean="0">
                <a:solidFill>
                  <a:srgbClr val="000000"/>
                </a:solidFill>
                <a:latin typeface="Geometria" panose="020B0503020204020204" pitchFamily="34" charset="0"/>
              </a:rPr>
              <a:t>(Dato a marzo-2026)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33452" y="2163747"/>
            <a:ext cx="324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200" b="1" dirty="0" smtClean="0">
                <a:solidFill>
                  <a:srgbClr val="000000"/>
                </a:solidFill>
                <a:latin typeface="Geometria" panose="020B0503020204020204" pitchFamily="34" charset="0"/>
              </a:rPr>
              <a:t>PERÚ</a:t>
            </a:r>
          </a:p>
          <a:p>
            <a:pPr lvl="0" algn="ctr">
              <a:defRPr/>
            </a:pPr>
            <a:r>
              <a:rPr lang="es-ES" sz="1200" dirty="0" smtClean="0">
                <a:solidFill>
                  <a:srgbClr val="000000"/>
                </a:solidFill>
                <a:latin typeface="Geometria" panose="020B0503020204020204" pitchFamily="34" charset="0"/>
              </a:rPr>
              <a:t>(Dato a marzo-2026)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73" y="2671036"/>
            <a:ext cx="3749040" cy="38862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862" y="2665583"/>
            <a:ext cx="3741420" cy="38785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296" y="2672774"/>
            <a:ext cx="3741420" cy="38862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9223589" y="2119387"/>
            <a:ext cx="2968411" cy="4432396"/>
            <a:chOff x="9108442" y="1018523"/>
            <a:chExt cx="2968411" cy="4432396"/>
          </a:xfrm>
        </p:grpSpPr>
        <p:sp>
          <p:nvSpPr>
            <p:cNvPr id="20" name="CuadroTexto 19"/>
            <p:cNvSpPr txBox="1"/>
            <p:nvPr/>
          </p:nvSpPr>
          <p:spPr>
            <a:xfrm>
              <a:off x="9108442" y="1018523"/>
              <a:ext cx="2896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s-ES" sz="1200" b="1" dirty="0" smtClean="0">
                  <a:solidFill>
                    <a:srgbClr val="000000"/>
                  </a:solidFill>
                  <a:latin typeface="Geometria" panose="020B0503020204020204" pitchFamily="34" charset="0"/>
                </a:rPr>
                <a:t>BOLIVIA</a:t>
              </a:r>
            </a:p>
            <a:p>
              <a:pPr lvl="0" algn="ctr">
                <a:defRPr/>
              </a:pPr>
              <a:r>
                <a:rPr lang="es-ES" sz="1200" dirty="0" smtClean="0">
                  <a:solidFill>
                    <a:srgbClr val="000000"/>
                  </a:solidFill>
                  <a:latin typeface="Geometria" panose="020B0503020204020204" pitchFamily="34" charset="0"/>
                </a:rPr>
                <a:t>(13 de abril de 2026)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7"/>
            <a:srcRect r="20661"/>
            <a:stretch/>
          </p:blipFill>
          <p:spPr>
            <a:xfrm>
              <a:off x="9108442" y="1564719"/>
              <a:ext cx="2968411" cy="3886200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368911" y="810114"/>
            <a:ext cx="1175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200" dirty="0"/>
              <a:t>3. Gestión adecuada de  las </a:t>
            </a:r>
            <a:r>
              <a:rPr lang="es-ES" sz="2200" dirty="0" smtClean="0"/>
              <a:t>Reservas: </a:t>
            </a:r>
            <a:r>
              <a:rPr lang="es-ES" sz="2200" b="0" dirty="0" smtClean="0">
                <a:solidFill>
                  <a:schemeClr val="accent1">
                    <a:lumMod val="75000"/>
                  </a:schemeClr>
                </a:solidFill>
              </a:rPr>
              <a:t>Se realizarán las gestiones institucionales para que las instancias correspondientes autoricen la recomposición apropiada de las RIN.</a:t>
            </a:r>
            <a:endParaRPr lang="es-ES" sz="2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5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30F20D7-7D0A-B249-A7CF-DEB3A87036EE}"/>
              </a:ext>
            </a:extLst>
          </p:cNvPr>
          <p:cNvSpPr txBox="1"/>
          <p:nvPr/>
        </p:nvSpPr>
        <p:spPr>
          <a:xfrm>
            <a:off x="802143" y="1985233"/>
            <a:ext cx="10874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Contexto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económico.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endParaRPr lang="es-ES" sz="2800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Compromisos para la gestión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2026.</a:t>
            </a:r>
          </a:p>
          <a:p>
            <a:pPr marL="571500" indent="-571500" algn="just">
              <a:buAutoNum type="romanUcPeriod"/>
            </a:pPr>
            <a:endParaRPr lang="es-ES" sz="2800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r>
              <a:rPr lang="es-BO" sz="2800" b="1" dirty="0" smtClean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Consideraciones finales</a:t>
            </a:r>
            <a:r>
              <a:rPr lang="es-BO" sz="2800" b="1" dirty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.</a:t>
            </a:r>
            <a:r>
              <a:rPr lang="es-BO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 </a:t>
            </a:r>
            <a:endParaRPr lang="es-BO" sz="2800" b="1" dirty="0">
              <a:solidFill>
                <a:schemeClr val="tx2">
                  <a:lumMod val="20000"/>
                  <a:lumOff val="8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62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63;p60">
            <a:extLst>
              <a:ext uri="{FF2B5EF4-FFF2-40B4-BE49-F238E27FC236}">
                <a16:creationId xmlns:a16="http://schemas.microsoft.com/office/drawing/2014/main" id="{0BD54B57-CC46-9969-2677-B15CC4D988A5}"/>
              </a:ext>
            </a:extLst>
          </p:cNvPr>
          <p:cNvSpPr txBox="1"/>
          <p:nvPr/>
        </p:nvSpPr>
        <p:spPr>
          <a:xfrm>
            <a:off x="3665280" y="1883782"/>
            <a:ext cx="564793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RESERVAS INTERNACIONALES DE PAÍSES DE LA REGIÓN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(</a:t>
            </a: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En millones de dólares</a:t>
            </a: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metria" panose="020B0503020204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26" y="3270350"/>
            <a:ext cx="3960000" cy="2376856"/>
          </a:xfrm>
          <a:prstGeom prst="rect">
            <a:avLst/>
          </a:prstGeom>
        </p:spPr>
      </p:pic>
      <p:sp>
        <p:nvSpPr>
          <p:cNvPr id="19" name="Google Shape;363;p60">
            <a:extLst>
              <a:ext uri="{FF2B5EF4-FFF2-40B4-BE49-F238E27FC236}">
                <a16:creationId xmlns:a16="http://schemas.microsoft.com/office/drawing/2014/main" id="{0BD54B57-CC46-9969-2677-B15CC4D988A5}"/>
              </a:ext>
            </a:extLst>
          </p:cNvPr>
          <p:cNvSpPr txBox="1"/>
          <p:nvPr/>
        </p:nvSpPr>
        <p:spPr>
          <a:xfrm>
            <a:off x="379026" y="2753480"/>
            <a:ext cx="3960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Tx/>
              <a:buNone/>
              <a:tabLst/>
              <a:defRPr/>
            </a:pPr>
            <a:r>
              <a:rPr kumimoji="0" lang="es-B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Perú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metria" panose="020B0503020204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3;p60">
            <a:extLst>
              <a:ext uri="{FF2B5EF4-FFF2-40B4-BE49-F238E27FC236}">
                <a16:creationId xmlns:a16="http://schemas.microsoft.com/office/drawing/2014/main" id="{0BD54B57-CC46-9969-2677-B15CC4D988A5}"/>
              </a:ext>
            </a:extLst>
          </p:cNvPr>
          <p:cNvSpPr txBox="1"/>
          <p:nvPr/>
        </p:nvSpPr>
        <p:spPr>
          <a:xfrm>
            <a:off x="4481800" y="2753480"/>
            <a:ext cx="3960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Tx/>
              <a:buNone/>
              <a:tabLst/>
              <a:defRPr/>
            </a:pPr>
            <a:r>
              <a:rPr kumimoji="0" lang="es-B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Colombia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metria" panose="020B0503020204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63;p60">
            <a:extLst>
              <a:ext uri="{FF2B5EF4-FFF2-40B4-BE49-F238E27FC236}">
                <a16:creationId xmlns:a16="http://schemas.microsoft.com/office/drawing/2014/main" id="{0BD54B57-CC46-9969-2677-B15CC4D988A5}"/>
              </a:ext>
            </a:extLst>
          </p:cNvPr>
          <p:cNvSpPr txBox="1"/>
          <p:nvPr/>
        </p:nvSpPr>
        <p:spPr>
          <a:xfrm>
            <a:off x="8443055" y="2753480"/>
            <a:ext cx="3960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1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Tx/>
              <a:buNone/>
              <a:tabLst/>
              <a:defRPr/>
            </a:pPr>
            <a:r>
              <a:rPr kumimoji="0" lang="es-BO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  <a:ea typeface="Arial"/>
                <a:cs typeface="Arial"/>
                <a:sym typeface="Arial"/>
              </a:rPr>
              <a:t>Chile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metria" panose="020B0503020204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32605" y="5720091"/>
            <a:ext cx="18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900" dirty="0" smtClean="0">
                <a:latin typeface="Geometria" panose="020B0503020204020204" pitchFamily="34" charset="0"/>
              </a:rPr>
              <a:t>Tipo de cambio controlado +</a:t>
            </a:r>
          </a:p>
          <a:p>
            <a:pPr algn="ctr"/>
            <a:r>
              <a:rPr lang="es-BO" sz="900" dirty="0" smtClean="0">
                <a:latin typeface="Geometria" panose="020B0503020204020204" pitchFamily="34" charset="0"/>
              </a:rPr>
              <a:t>Múltiples tipos de cambio</a:t>
            </a:r>
            <a:endParaRPr lang="es-419" sz="900" dirty="0">
              <a:latin typeface="Geometria" panose="020B0503020204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78304" y="5720091"/>
            <a:ext cx="173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900" dirty="0" smtClean="0">
                <a:latin typeface="Geometria" panose="020B0503020204020204" pitchFamily="34" charset="0"/>
              </a:rPr>
              <a:t>Tipo de cambio de flotación administrada</a:t>
            </a:r>
            <a:endParaRPr lang="es-419" sz="900" dirty="0">
              <a:latin typeface="Geometria" panose="020B0503020204020204" pitchFamily="34" charset="0"/>
            </a:endParaRPr>
          </a:p>
        </p:txBody>
      </p:sp>
      <p:sp>
        <p:nvSpPr>
          <p:cNvPr id="23" name="Abrir llave 22"/>
          <p:cNvSpPr/>
          <p:nvPr/>
        </p:nvSpPr>
        <p:spPr>
          <a:xfrm rot="16200000">
            <a:off x="1735267" y="4810276"/>
            <a:ext cx="104160" cy="158191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4" name="Abrir llave 23"/>
          <p:cNvSpPr/>
          <p:nvPr/>
        </p:nvSpPr>
        <p:spPr>
          <a:xfrm rot="16200000">
            <a:off x="3348242" y="4810276"/>
            <a:ext cx="104158" cy="158191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975173" y="5831119"/>
            <a:ext cx="173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Geometria" panose="020B0503020204020204" pitchFamily="34" charset="0"/>
              </a:rPr>
              <a:t>Bandas </a:t>
            </a:r>
            <a:r>
              <a:rPr lang="es-ES" sz="900" dirty="0">
                <a:latin typeface="Geometria" panose="020B0503020204020204" pitchFamily="34" charset="0"/>
              </a:rPr>
              <a:t>cambiarias (</a:t>
            </a:r>
            <a:r>
              <a:rPr lang="es-ES" sz="900" dirty="0" smtClean="0">
                <a:latin typeface="Geometria" panose="020B0503020204020204" pitchFamily="34" charset="0"/>
              </a:rPr>
              <a:t>crawling band)</a:t>
            </a:r>
            <a:endParaRPr lang="es-419" sz="900" dirty="0">
              <a:latin typeface="Geometria" panose="020B0503020204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450898" y="5810286"/>
            <a:ext cx="656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900" dirty="0">
                <a:latin typeface="Geometria" panose="020B0503020204020204" pitchFamily="34" charset="0"/>
              </a:rPr>
              <a:t>T</a:t>
            </a:r>
            <a:r>
              <a:rPr lang="es-BO" sz="900" dirty="0" smtClean="0">
                <a:latin typeface="Geometria" panose="020B0503020204020204" pitchFamily="34" charset="0"/>
              </a:rPr>
              <a:t>ipo </a:t>
            </a:r>
            <a:r>
              <a:rPr lang="es-BO" sz="900" dirty="0">
                <a:latin typeface="Geometria" panose="020B0503020204020204" pitchFamily="34" charset="0"/>
              </a:rPr>
              <a:t>de cambio flexible</a:t>
            </a:r>
            <a:endParaRPr lang="es-419" sz="900" dirty="0">
              <a:latin typeface="Geometria" panose="020B0503020204020204" pitchFamily="34" charset="0"/>
            </a:endParaRPr>
          </a:p>
        </p:txBody>
      </p:sp>
      <p:sp>
        <p:nvSpPr>
          <p:cNvPr id="27" name="Abrir llave 26"/>
          <p:cNvSpPr/>
          <p:nvPr/>
        </p:nvSpPr>
        <p:spPr>
          <a:xfrm rot="16200000">
            <a:off x="6797232" y="5135479"/>
            <a:ext cx="94510" cy="111239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8" name="Abrir llave 27"/>
          <p:cNvSpPr/>
          <p:nvPr/>
        </p:nvSpPr>
        <p:spPr>
          <a:xfrm rot="16200000">
            <a:off x="7739432" y="5336052"/>
            <a:ext cx="104158" cy="7195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9" name="CuadroTexto 28"/>
          <p:cNvSpPr txBox="1"/>
          <p:nvPr/>
        </p:nvSpPr>
        <p:spPr>
          <a:xfrm>
            <a:off x="9484166" y="5893042"/>
            <a:ext cx="158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Geometria" panose="020B0503020204020204" pitchFamily="34" charset="0"/>
              </a:rPr>
              <a:t>Bandas cambiarias (crawling band)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1313462" y="5823793"/>
            <a:ext cx="6763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900" dirty="0">
                <a:latin typeface="Geometria" panose="020B0503020204020204" pitchFamily="34" charset="0"/>
              </a:rPr>
              <a:t>Tipo de cambio flexible</a:t>
            </a:r>
          </a:p>
        </p:txBody>
      </p:sp>
      <p:sp>
        <p:nvSpPr>
          <p:cNvPr id="31" name="Abrir llave 30"/>
          <p:cNvSpPr/>
          <p:nvPr/>
        </p:nvSpPr>
        <p:spPr>
          <a:xfrm rot="16200000">
            <a:off x="10232726" y="4724644"/>
            <a:ext cx="104160" cy="2016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2" name="Abrir llave 31"/>
          <p:cNvSpPr/>
          <p:nvPr/>
        </p:nvSpPr>
        <p:spPr>
          <a:xfrm rot="16200000">
            <a:off x="11605858" y="5394457"/>
            <a:ext cx="91583" cy="6763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3" name="Rectángulo 32"/>
          <p:cNvSpPr/>
          <p:nvPr/>
        </p:nvSpPr>
        <p:spPr>
          <a:xfrm>
            <a:off x="471021" y="6536002"/>
            <a:ext cx="42252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latin typeface="Geometria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En base a datos de los Bancos Centrales de los países seleccionados</a:t>
            </a:r>
            <a:r>
              <a:rPr lang="es-BO" sz="800" dirty="0">
                <a:latin typeface="Geometria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800" dirty="0" smtClean="0">
              <a:latin typeface="Geometria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541" y="3257268"/>
            <a:ext cx="3928941" cy="2422406"/>
          </a:xfrm>
          <a:prstGeom prst="rect">
            <a:avLst/>
          </a:prstGeom>
        </p:spPr>
      </p:pic>
      <p:sp>
        <p:nvSpPr>
          <p:cNvPr id="34" name="Abrir llave 33"/>
          <p:cNvSpPr/>
          <p:nvPr/>
        </p:nvSpPr>
        <p:spPr>
          <a:xfrm rot="16200000">
            <a:off x="9085256" y="5593958"/>
            <a:ext cx="85072" cy="2773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5" name="CuadroTexto 34"/>
          <p:cNvSpPr txBox="1"/>
          <p:nvPr/>
        </p:nvSpPr>
        <p:spPr>
          <a:xfrm rot="5400000">
            <a:off x="8650121" y="6133990"/>
            <a:ext cx="101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Geometria" panose="020B0503020204020204" pitchFamily="34" charset="0"/>
              </a:rPr>
              <a:t>Flotación </a:t>
            </a:r>
            <a:r>
              <a:rPr lang="es-ES" sz="900" dirty="0">
                <a:latin typeface="Geometria" panose="020B0503020204020204" pitchFamily="34" charset="0"/>
              </a:rPr>
              <a:t>administrada</a:t>
            </a:r>
          </a:p>
        </p:txBody>
      </p:sp>
      <p:sp>
        <p:nvSpPr>
          <p:cNvPr id="36" name="Abrir llave 35"/>
          <p:cNvSpPr/>
          <p:nvPr/>
        </p:nvSpPr>
        <p:spPr>
          <a:xfrm rot="16200000">
            <a:off x="8786064" y="5595117"/>
            <a:ext cx="85072" cy="2773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7" name="CuadroTexto 36"/>
          <p:cNvSpPr txBox="1"/>
          <p:nvPr/>
        </p:nvSpPr>
        <p:spPr>
          <a:xfrm rot="5400000">
            <a:off x="8296070" y="6129416"/>
            <a:ext cx="101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Geometria" panose="020B0503020204020204" pitchFamily="34" charset="0"/>
              </a:rPr>
              <a:t>Tipo de cambio fijo</a:t>
            </a:r>
            <a:endParaRPr lang="es-ES" sz="900" dirty="0">
              <a:latin typeface="Geometria" panose="020B0503020204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542" y="3244287"/>
            <a:ext cx="4023392" cy="2422800"/>
          </a:xfrm>
          <a:prstGeom prst="rect">
            <a:avLst/>
          </a:prstGeom>
        </p:spPr>
      </p:pic>
      <p:sp>
        <p:nvSpPr>
          <p:cNvPr id="38" name="Abrir llave 37"/>
          <p:cNvSpPr/>
          <p:nvPr/>
        </p:nvSpPr>
        <p:spPr>
          <a:xfrm rot="16200000">
            <a:off x="5416346" y="4900986"/>
            <a:ext cx="108000" cy="1584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9" name="CuadroTexto 38"/>
          <p:cNvSpPr txBox="1"/>
          <p:nvPr/>
        </p:nvSpPr>
        <p:spPr>
          <a:xfrm>
            <a:off x="4814105" y="5881277"/>
            <a:ext cx="133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Geometria" panose="020B0503020204020204" pitchFamily="34" charset="0"/>
              </a:rPr>
              <a:t>Crawling peg</a:t>
            </a:r>
            <a:endParaRPr lang="es-419" sz="900" dirty="0">
              <a:latin typeface="Geometria" panose="020B050302020402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368911" y="939375"/>
            <a:ext cx="1175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200" dirty="0"/>
              <a:t>3. Gestión adecuada </a:t>
            </a:r>
            <a:r>
              <a:rPr lang="es-ES" sz="2200" dirty="0" smtClean="0"/>
              <a:t>de </a:t>
            </a:r>
            <a:r>
              <a:rPr lang="es-ES" sz="2200" dirty="0"/>
              <a:t>las </a:t>
            </a:r>
            <a:r>
              <a:rPr lang="es-ES" sz="2200" dirty="0" smtClean="0"/>
              <a:t>Reservas: </a:t>
            </a:r>
            <a:r>
              <a:rPr lang="es-ES" sz="2200" b="0" dirty="0" smtClean="0">
                <a:solidFill>
                  <a:schemeClr val="accent1">
                    <a:lumMod val="75000"/>
                  </a:schemeClr>
                </a:solidFill>
              </a:rPr>
              <a:t>El BCB iniciará un programa creíble de fortalecimiento de RIN.</a:t>
            </a:r>
            <a:endParaRPr lang="es-ES" sz="2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39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76" y="1447223"/>
            <a:ext cx="11751424" cy="4808103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7056915" y="6070328"/>
            <a:ext cx="4956894" cy="668030"/>
            <a:chOff x="7056915" y="6070328"/>
            <a:chExt cx="4956894" cy="668030"/>
          </a:xfrm>
        </p:grpSpPr>
        <p:sp>
          <p:nvSpPr>
            <p:cNvPr id="7" name="Rectángulo 6"/>
            <p:cNvSpPr/>
            <p:nvPr/>
          </p:nvSpPr>
          <p:spPr>
            <a:xfrm>
              <a:off x="7056915" y="6255326"/>
              <a:ext cx="1085217" cy="483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solidFill>
                    <a:schemeClr val="tx1"/>
                  </a:solidFill>
                  <a:latin typeface="Geometria" panose="020B0503020204020204" pitchFamily="34" charset="0"/>
                </a:rPr>
                <a:t>Tipo de cambio fijo</a:t>
              </a:r>
              <a:endParaRPr lang="es-419" sz="1200" dirty="0">
                <a:solidFill>
                  <a:schemeClr val="tx1"/>
                </a:solidFill>
                <a:latin typeface="Geometria" panose="020B0503020204020204" pitchFamily="34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7956330" y="6251742"/>
              <a:ext cx="1692165" cy="483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solidFill>
                    <a:schemeClr val="tx1"/>
                  </a:solidFill>
                  <a:latin typeface="Geometria" panose="020B0503020204020204" pitchFamily="34" charset="0"/>
                </a:rPr>
                <a:t>Abandono gradual del tipo de cambio fijo </a:t>
              </a:r>
              <a:endParaRPr lang="es-419" sz="1200" dirty="0">
                <a:solidFill>
                  <a:schemeClr val="tx1"/>
                </a:solidFill>
                <a:latin typeface="Geometria" panose="020B0503020204020204" pitchFamily="3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9648495" y="6255326"/>
              <a:ext cx="2365314" cy="483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solidFill>
                    <a:schemeClr val="tx1"/>
                  </a:solidFill>
                  <a:latin typeface="Geometria" panose="020B0503020204020204" pitchFamily="34" charset="0"/>
                </a:rPr>
                <a:t>Consolidación del proceso de abandono del tipo de cambio fijo</a:t>
              </a:r>
              <a:endParaRPr lang="es-419" sz="1200" dirty="0">
                <a:solidFill>
                  <a:schemeClr val="tx1"/>
                </a:solidFill>
                <a:latin typeface="Geometria" panose="020B0503020204020204" pitchFamily="34" charset="0"/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9253388" y="6070328"/>
              <a:ext cx="881733" cy="184998"/>
              <a:chOff x="12488270" y="6181211"/>
              <a:chExt cx="2726591" cy="929640"/>
            </a:xfrm>
          </p:grpSpPr>
          <p:pic>
            <p:nvPicPr>
              <p:cNvPr id="25" name="Imagen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2" t="5165" r="22754" b="7802"/>
              <a:stretch/>
            </p:blipFill>
            <p:spPr>
              <a:xfrm>
                <a:off x="12488270" y="6181211"/>
                <a:ext cx="807566" cy="929640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2" t="5165" r="22754" b="7802"/>
              <a:stretch/>
            </p:blipFill>
            <p:spPr>
              <a:xfrm>
                <a:off x="14407295" y="6181211"/>
                <a:ext cx="807566" cy="929640"/>
              </a:xfrm>
              <a:prstGeom prst="rect">
                <a:avLst/>
              </a:prstGeom>
            </p:spPr>
          </p:pic>
        </p:grpSp>
      </p:grpSp>
      <p:sp>
        <p:nvSpPr>
          <p:cNvPr id="8" name="Rectángulo 7"/>
          <p:cNvSpPr/>
          <p:nvPr/>
        </p:nvSpPr>
        <p:spPr>
          <a:xfrm>
            <a:off x="423649" y="6412820"/>
            <a:ext cx="6805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ES" sz="800" dirty="0" smtClean="0">
                <a:solidFill>
                  <a:prstClr val="black"/>
                </a:solidFill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Banco Central de Bolivia y Binance.</a:t>
            </a:r>
            <a:endParaRPr kumimoji="0" lang="es-E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 panose="020B05030202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Duttagupta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R., &amp; Fernandez, G. (2004). From fixed to float: operational aspects of moving toward exchange rate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flexibility</a:t>
            </a: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BO" sz="800" dirty="0">
              <a:solidFill>
                <a:prstClr val="black"/>
              </a:solidFill>
              <a:latin typeface="Geometria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0" lang="es-BO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BO" sz="800" dirty="0" smtClean="0">
                <a:solidFill>
                  <a:prstClr val="black"/>
                </a:solidFill>
                <a:latin typeface="Geometria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Información al 14 de abril de 2026.</a:t>
            </a:r>
            <a:endParaRPr kumimoji="0" lang="es-E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" panose="020B05030202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>
            <a:spLocks noChangeArrowheads="1"/>
          </p:cNvSpPr>
          <p:nvPr/>
        </p:nvSpPr>
        <p:spPr bwMode="auto">
          <a:xfrm>
            <a:off x="4336822" y="1466007"/>
            <a:ext cx="4281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algn="ctr">
              <a:spcAft>
                <a:spcPts val="600"/>
              </a:spcAft>
              <a:defRPr sz="1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</a:rPr>
              <a:t>TIPO DE CAMBIO OFICIAL Y PARALELO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</a:rPr>
              <a:t>(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</a:rPr>
              <a:t>En bolivianos por dólar y porcentaje</a:t>
            </a: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eometria" panose="020B0503020204020204" pitchFamily="34" charset="0"/>
              </a:rPr>
              <a:t>)</a:t>
            </a:r>
            <a:endParaRPr kumimoji="0" lang="es-BO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eometria" panose="020B05030202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40576" y="744661"/>
            <a:ext cx="1175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200" dirty="0"/>
              <a:t>4. Consolidación del mercado </a:t>
            </a:r>
            <a:r>
              <a:rPr lang="es-ES" sz="2200" dirty="0" smtClean="0"/>
              <a:t>cambiario: </a:t>
            </a:r>
            <a:r>
              <a:rPr lang="es-ES" sz="2200" b="0" dirty="0" smtClean="0">
                <a:solidFill>
                  <a:schemeClr val="accent1">
                    <a:lumMod val="75000"/>
                  </a:schemeClr>
                </a:solidFill>
              </a:rPr>
              <a:t>Abandono definitivo </a:t>
            </a:r>
            <a:r>
              <a:rPr lang="es-ES" sz="2200" b="0" dirty="0">
                <a:solidFill>
                  <a:schemeClr val="accent1">
                    <a:lumMod val="75000"/>
                  </a:schemeClr>
                </a:solidFill>
              </a:rPr>
              <a:t>del régimen </a:t>
            </a:r>
            <a:r>
              <a:rPr lang="es-ES" sz="2200" b="0" dirty="0" smtClean="0">
                <a:solidFill>
                  <a:schemeClr val="accent1">
                    <a:lumMod val="75000"/>
                  </a:schemeClr>
                </a:solidFill>
              </a:rPr>
              <a:t>cambiario actual.</a:t>
            </a:r>
            <a:endParaRPr lang="es-ES" sz="2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45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80" y="136074"/>
            <a:ext cx="11472632" cy="67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61099" y="859218"/>
            <a:ext cx="1148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400" dirty="0"/>
              <a:t>6</a:t>
            </a:r>
            <a:r>
              <a:rPr lang="es-ES" sz="2400" dirty="0" smtClean="0"/>
              <a:t>. </a:t>
            </a:r>
            <a:r>
              <a:rPr lang="es-ES" sz="2400" dirty="0"/>
              <a:t>Fortalecimiento </a:t>
            </a:r>
            <a:r>
              <a:rPr lang="es-ES" sz="2400" dirty="0" smtClean="0"/>
              <a:t>Institucional</a:t>
            </a:r>
            <a:endParaRPr lang="es-ES" sz="2400" dirty="0"/>
          </a:p>
        </p:txBody>
      </p:sp>
      <p:sp>
        <p:nvSpPr>
          <p:cNvPr id="6" name="Rectángulo 5"/>
          <p:cNvSpPr/>
          <p:nvPr/>
        </p:nvSpPr>
        <p:spPr>
          <a:xfrm>
            <a:off x="7726744" y="1431255"/>
            <a:ext cx="412092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Se reemplazó al 100% de los puestos ejecutivos (Directorio y Gerentes), con </a:t>
            </a: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profesionales de experiencia y trayectoria en Banca Central.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En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Subgerentes, se reemplazo al 65% con nuevos perfiles.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es-ES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metria" panose="020B05030202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67598" y="3892282"/>
            <a:ext cx="4028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BO" sz="1600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Se </a:t>
            </a:r>
            <a:r>
              <a:rPr lang="es-BO" sz="1600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fortalecerá  y especializará a los Recursos </a:t>
            </a:r>
            <a:r>
              <a:rPr lang="es-BO" sz="1600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Humanos del BCB mediante </a:t>
            </a:r>
            <a:r>
              <a:rPr lang="es-BO" sz="1600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Cursos de Extensión, </a:t>
            </a:r>
            <a:r>
              <a:rPr lang="es-BO" sz="1600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por </a:t>
            </a:r>
            <a:r>
              <a:rPr lang="es-BO" sz="1600" b="1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selección </a:t>
            </a:r>
            <a:r>
              <a:rPr lang="es-BO" sz="1600" b="1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meritocrática, formación intensiva  </a:t>
            </a:r>
            <a:r>
              <a:rPr lang="es-BO" sz="1600" b="1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 incorporación </a:t>
            </a:r>
            <a:r>
              <a:rPr lang="es-BO" sz="1600" b="1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al </a:t>
            </a:r>
            <a:r>
              <a:rPr lang="es-BO" sz="1600" b="1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BCB.</a:t>
            </a: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ometria" panose="020B05030202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16567" y="1532648"/>
            <a:ext cx="3780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Se desvincularon casi 300 servidores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públicos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(60%)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y se incorporaron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mas de 200 funcionarios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(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45%),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el objetivo de contar con personal capacitado en Banca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Central</a:t>
            </a:r>
            <a:r>
              <a:rPr lang="es-ES" sz="1400" b="1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.</a:t>
            </a:r>
            <a:endParaRPr kumimoji="0" lang="es-ES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metria" panose="020B0503020204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65659" y="4118713"/>
            <a:ext cx="3661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BO" sz="1600" b="1" dirty="0" smtClean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Economistas </a:t>
            </a:r>
            <a:r>
              <a:rPr lang="es-BO" sz="1600" b="1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formados </a:t>
            </a:r>
            <a:r>
              <a:rPr lang="es-BO" sz="1600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en el sistema </a:t>
            </a:r>
            <a:r>
              <a:rPr lang="es-BO" sz="1600" b="1" dirty="0">
                <a:solidFill>
                  <a:schemeClr val="accent1">
                    <a:lumMod val="75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ocuparan roles clave en el BCB y en el sistema financiero boliviano. </a:t>
            </a:r>
            <a:endParaRPr kumimoji="0" lang="es-E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ometria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2755"/>
            <a:ext cx="1531457" cy="143254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028" y="4054059"/>
            <a:ext cx="1753603" cy="15961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03" y="1472935"/>
            <a:ext cx="1482223" cy="15722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06" y="4100945"/>
            <a:ext cx="1398557" cy="139855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181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499010995"/>
              </p:ext>
            </p:extLst>
          </p:nvPr>
        </p:nvGraphicFramePr>
        <p:xfrm>
          <a:off x="997741" y="4056172"/>
          <a:ext cx="10514489" cy="28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Compromisos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2026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08093" y="895194"/>
            <a:ext cx="1148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noProof="0" dirty="0"/>
              <a:t>6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itchFamily="34" charset="0"/>
              </a:rPr>
              <a:t>.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itchFamily="34" charset="0"/>
              </a:rPr>
              <a:t>Fortalecimiento Institucional: 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itchFamily="34" charset="0"/>
              </a:rPr>
              <a:t>Reuniones continuas con importantes actores del sistema financiero y las principales firmas del sector real.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934135" y="1269026"/>
          <a:ext cx="10578095" cy="309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4764704" y="1721432"/>
            <a:ext cx="3060958" cy="1041894"/>
            <a:chOff x="4114301" y="-541304"/>
            <a:chExt cx="2273238" cy="1799999"/>
          </a:xfrm>
        </p:grpSpPr>
        <p:sp>
          <p:nvSpPr>
            <p:cNvPr id="9" name="Rectángulo 8"/>
            <p:cNvSpPr/>
            <p:nvPr/>
          </p:nvSpPr>
          <p:spPr>
            <a:xfrm>
              <a:off x="4328424" y="0"/>
              <a:ext cx="2059115" cy="12586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4114301" y="-541304"/>
              <a:ext cx="2059115" cy="1258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dirty="0" smtClean="0">
                  <a:latin typeface="Geometria" panose="020B0503020204020204" pitchFamily="34" charset="0"/>
                </a:rPr>
                <a:t>Sector </a:t>
              </a:r>
              <a:r>
                <a:rPr lang="es-ES" sz="1500" kern="1200" dirty="0" smtClean="0">
                  <a:latin typeface="Geometria" panose="020B0503020204020204" pitchFamily="34" charset="0"/>
                </a:rPr>
                <a:t>financiero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dirty="0" smtClean="0">
                  <a:latin typeface="Geometria" panose="020B0503020204020204" pitchFamily="34" charset="0"/>
                </a:rPr>
                <a:t>(mensuales)</a:t>
              </a:r>
              <a:endParaRPr lang="es-ES" sz="1200" kern="1200" dirty="0">
                <a:latin typeface="Geometria" panose="020B0503020204020204" pitchFamily="34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984714" y="2960411"/>
            <a:ext cx="6399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enero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08587" y="2960411"/>
            <a:ext cx="7713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febrero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53220" y="2960411"/>
            <a:ext cx="686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marzo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416340" y="2960411"/>
            <a:ext cx="5437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abril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81836" y="2960411"/>
            <a:ext cx="6351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mayo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88612" y="2960411"/>
            <a:ext cx="5822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junio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831170" y="2960411"/>
            <a:ext cx="5293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julio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415566" y="2960411"/>
            <a:ext cx="755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agosto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096774" y="2960411"/>
            <a:ext cx="10967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septiembre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145670" y="2960411"/>
            <a:ext cx="811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octubre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886154" y="2960411"/>
            <a:ext cx="10390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noviembre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936688" y="2957481"/>
            <a:ext cx="9765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diciembre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362417" y="6133246"/>
            <a:ext cx="686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marzo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562201" y="6133246"/>
            <a:ext cx="5822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junio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922082" y="6139832"/>
            <a:ext cx="10967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septiembre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566059" y="6133244"/>
            <a:ext cx="9765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00" dirty="0" smtClean="0">
              <a:latin typeface="Geometria" panose="020B0503020204020204" pitchFamily="34" charset="0"/>
            </a:endParaRPr>
          </a:p>
          <a:p>
            <a:r>
              <a:rPr lang="es-ES" sz="1300" dirty="0" smtClean="0">
                <a:latin typeface="Geometria" panose="020B0503020204020204" pitchFamily="34" charset="0"/>
              </a:rPr>
              <a:t>diciembre</a:t>
            </a:r>
            <a:endParaRPr lang="es-419" sz="1300" dirty="0">
              <a:latin typeface="Geometria" panose="020B0503020204020204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4157375" y="3512167"/>
            <a:ext cx="4323953" cy="866038"/>
            <a:chOff x="3823170" y="0"/>
            <a:chExt cx="3211209" cy="1496186"/>
          </a:xfrm>
        </p:grpSpPr>
        <p:sp>
          <p:nvSpPr>
            <p:cNvPr id="31" name="Rectángulo 30"/>
            <p:cNvSpPr/>
            <p:nvPr/>
          </p:nvSpPr>
          <p:spPr>
            <a:xfrm>
              <a:off x="4328424" y="0"/>
              <a:ext cx="2059115" cy="12586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uadroTexto 31"/>
            <p:cNvSpPr txBox="1"/>
            <p:nvPr/>
          </p:nvSpPr>
          <p:spPr>
            <a:xfrm>
              <a:off x="3823170" y="237491"/>
              <a:ext cx="3211209" cy="1258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smtClean="0">
                  <a:latin typeface="Geometria" panose="020B0503020204020204" pitchFamily="34" charset="0"/>
                </a:rPr>
                <a:t>Sector Real</a:t>
              </a:r>
              <a:endParaRPr lang="es-ES" sz="1500" dirty="0" smtClean="0">
                <a:latin typeface="Geometria" panose="020B0503020204020204" pitchFamily="34" charset="0"/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dirty="0" smtClean="0">
                  <a:latin typeface="Geometria" panose="020B0503020204020204" pitchFamily="34" charset="0"/>
                </a:rPr>
                <a:t>trimestral</a:t>
              </a:r>
              <a:endParaRPr lang="es-ES" sz="1200" kern="1200" dirty="0">
                <a:latin typeface="Geometria" panose="020B050302020402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4107066" y="2331562"/>
            <a:ext cx="806776" cy="1257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9" name="Rectángulo 28"/>
          <p:cNvSpPr/>
          <p:nvPr/>
        </p:nvSpPr>
        <p:spPr>
          <a:xfrm>
            <a:off x="8103621" y="2361749"/>
            <a:ext cx="806776" cy="1257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75459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30F20D7-7D0A-B249-A7CF-DEB3A87036EE}"/>
              </a:ext>
            </a:extLst>
          </p:cNvPr>
          <p:cNvSpPr txBox="1"/>
          <p:nvPr/>
        </p:nvSpPr>
        <p:spPr>
          <a:xfrm>
            <a:off x="802143" y="1985233"/>
            <a:ext cx="10874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Contexto económico.</a:t>
            </a: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endParaRPr lang="es-ES" sz="2800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Compromisos para la gestión </a:t>
            </a:r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2026.</a:t>
            </a:r>
          </a:p>
          <a:p>
            <a:pPr algn="just"/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III.   </a:t>
            </a:r>
            <a:r>
              <a:rPr lang="es-BO" sz="2800" b="1" dirty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Consideraciones finales. </a:t>
            </a:r>
          </a:p>
        </p:txBody>
      </p:sp>
    </p:spTree>
    <p:extLst>
      <p:ext uri="{BB962C8B-B14F-4D97-AF65-F5344CB8AC3E}">
        <p14:creationId xmlns:p14="http://schemas.microsoft.com/office/powerpoint/2010/main" val="2052354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96232" y="424868"/>
            <a:ext cx="1132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400" dirty="0"/>
              <a:t>Consideraciones finales.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60017" y="1039278"/>
            <a:ext cx="1139851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La actividad económica se mantendrá </a:t>
            </a: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en 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una trayectoria </a:t>
            </a: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estabilización y recuperación.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El BCB ratifica su compromiso de orientar sus políticas para </a:t>
            </a:r>
            <a:r>
              <a:rPr lang="es-ES" sz="2400" dirty="0" err="1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ue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 la tasa de inflación 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continua convergiendo a una tasa de un </a:t>
            </a: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dígito.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Se </a:t>
            </a: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ratifica la postura 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contractiva de la política monetaria, </a:t>
            </a: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ajustando OMA y evaluando nuevos instrumentos para reforzar la esterilización de liquidez.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Gestión adecuada de  las 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Reservas abandonando </a:t>
            </a: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el régimen de tipo de cambio 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fijo.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En </a:t>
            </a: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la gestión 2026, 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se consolidará la unificación del </a:t>
            </a: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mercado cambiario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Fortalecimiento 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institucional, reuniones </a:t>
            </a:r>
            <a:r>
              <a:rPr lang="es-ES" sz="2400" dirty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mensuales con importantes actores de la banca y trimestrales con los actores de la actividad económica</a:t>
            </a:r>
            <a:r>
              <a:rPr lang="es-ES" sz="2400" dirty="0" smtClean="0">
                <a:solidFill>
                  <a:prstClr val="black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prstClr val="black"/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2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F691DD-B80E-DC40-8039-1C3AD1036FBF}"/>
              </a:ext>
            </a:extLst>
          </p:cNvPr>
          <p:cNvSpPr txBox="1"/>
          <p:nvPr/>
        </p:nvSpPr>
        <p:spPr>
          <a:xfrm>
            <a:off x="2091369" y="3181490"/>
            <a:ext cx="800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Muchas Gracias…</a:t>
            </a:r>
          </a:p>
        </p:txBody>
      </p:sp>
    </p:spTree>
    <p:extLst>
      <p:ext uri="{BB962C8B-B14F-4D97-AF65-F5344CB8AC3E}">
        <p14:creationId xmlns:p14="http://schemas.microsoft.com/office/powerpoint/2010/main" val="603502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30F20D7-7D0A-B249-A7CF-DEB3A87036EE}"/>
              </a:ext>
            </a:extLst>
          </p:cNvPr>
          <p:cNvSpPr txBox="1"/>
          <p:nvPr/>
        </p:nvSpPr>
        <p:spPr>
          <a:xfrm>
            <a:off x="802143" y="1985233"/>
            <a:ext cx="10874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AutoNum type="romanUcPeriod"/>
            </a:pPr>
            <a:r>
              <a:rPr lang="es-BO" sz="2800" b="1" dirty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Contexto </a:t>
            </a:r>
            <a:r>
              <a:rPr lang="es-BO" sz="2800" b="1" dirty="0" smtClean="0">
                <a:solidFill>
                  <a:schemeClr val="accent5">
                    <a:lumMod val="5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económico.</a:t>
            </a:r>
          </a:p>
          <a:p>
            <a:pPr marL="571500" indent="-571500" algn="just">
              <a:buAutoNum type="romanUcPeriod"/>
            </a:pPr>
            <a:endParaRPr lang="es-ES" sz="2800" b="1" dirty="0">
              <a:solidFill>
                <a:schemeClr val="accent5">
                  <a:lumMod val="5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Compromisos para la gestión </a:t>
            </a:r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2026.</a:t>
            </a:r>
          </a:p>
          <a:p>
            <a:pPr marL="571500" indent="-571500" algn="just">
              <a:buAutoNum type="romanUcPeriod"/>
            </a:pP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AutoNum type="romanUcPeriod"/>
            </a:pPr>
            <a:r>
              <a:rPr lang="es-BO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Consideraciones finales</a:t>
            </a:r>
            <a:r>
              <a:rPr lang="es-BO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.</a:t>
            </a:r>
            <a:r>
              <a:rPr lang="es-BO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 </a:t>
            </a:r>
            <a:endParaRPr lang="es-BO" sz="2800" b="1" dirty="0">
              <a:solidFill>
                <a:schemeClr val="accent1">
                  <a:lumMod val="40000"/>
                  <a:lumOff val="60000"/>
                </a:schemeClr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25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D141AEF8-8BE0-431E-867E-E38231BDAC3C}"/>
              </a:ext>
            </a:extLst>
          </p:cNvPr>
          <p:cNvSpPr txBox="1"/>
          <p:nvPr/>
        </p:nvSpPr>
        <p:spPr>
          <a:xfrm>
            <a:off x="247603" y="2615755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effectLst/>
                <a:latin typeface="Geometria" panose="020B0503020204020204" pitchFamily="34" charset="0"/>
              </a:rPr>
              <a:t>ÍNDICE DE INCERTIDUMBRE DE RIESGO POLÍTICO</a:t>
            </a:r>
          </a:p>
          <a:p>
            <a:pPr algn="ctr"/>
            <a:r>
              <a:rPr lang="es-ES" sz="1600" dirty="0" smtClean="0">
                <a:effectLst/>
                <a:latin typeface="Geometria" panose="020B0503020204020204" pitchFamily="34" charset="0"/>
              </a:rPr>
              <a:t>(</a:t>
            </a:r>
            <a:r>
              <a:rPr lang="es-ES" sz="1600" dirty="0">
                <a:effectLst/>
                <a:latin typeface="Geometria" panose="020B0503020204020204" pitchFamily="34" charset="0"/>
              </a:rPr>
              <a:t>En puntos)</a:t>
            </a:r>
            <a:endParaRPr lang="es-MX" sz="1600" baseline="30000" dirty="0">
              <a:effectLst/>
              <a:latin typeface="Geometria" panose="020B05030202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65" y="3466778"/>
            <a:ext cx="6033796" cy="29666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359" y="3070122"/>
            <a:ext cx="5803641" cy="328219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50258" y="6390209"/>
            <a:ext cx="6872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800" dirty="0" smtClean="0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lang="es-ES" sz="800" dirty="0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800" dirty="0" smtClean="0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Estimaciones </a:t>
            </a:r>
            <a:r>
              <a:rPr lang="es-ES" sz="800" dirty="0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Dario Caldara y Matteo Iacoviello, difundidas en https://www.matteoiacoviello.com/gpr.htm.</a:t>
            </a:r>
          </a:p>
          <a:p>
            <a:pPr>
              <a:spcAft>
                <a:spcPts val="0"/>
              </a:spcAft>
            </a:pPr>
            <a:r>
              <a:rPr lang="es-ES" sz="800" dirty="0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800" dirty="0" smtClean="0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r>
              <a:rPr lang="es-ES" sz="800" dirty="0" err="1" smtClean="0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Bloomberg</a:t>
            </a:r>
            <a:endParaRPr lang="es-BO" sz="3600" dirty="0">
              <a:effectLst/>
              <a:latin typeface="Geometria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41AEF8-8BE0-431E-867E-E38231BDAC3C}"/>
              </a:ext>
            </a:extLst>
          </p:cNvPr>
          <p:cNvSpPr txBox="1"/>
          <p:nvPr/>
        </p:nvSpPr>
        <p:spPr>
          <a:xfrm>
            <a:off x="6242965" y="2674828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effectLst/>
                <a:latin typeface="Geometria" panose="020B0503020204020204" pitchFamily="34" charset="0"/>
              </a:rPr>
              <a:t>PRECIO DEL PETRÓLEO</a:t>
            </a:r>
          </a:p>
          <a:p>
            <a:pPr algn="ctr"/>
            <a:r>
              <a:rPr lang="es-ES" sz="1600" dirty="0" smtClean="0">
                <a:latin typeface="Geometria" panose="020B0503020204020204" pitchFamily="34" charset="0"/>
              </a:rPr>
              <a:t>(</a:t>
            </a:r>
            <a:r>
              <a:rPr lang="es-ES" sz="1600" dirty="0">
                <a:latin typeface="Geometria" panose="020B0503020204020204" pitchFamily="34" charset="0"/>
              </a:rPr>
              <a:t>USD/Barril)</a:t>
            </a:r>
            <a:endParaRPr lang="es-MX" sz="1600" baseline="30000" dirty="0">
              <a:effectLst/>
              <a:latin typeface="Geometria" panose="020B0503020204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Geometria" panose="020B0503020204020204" pitchFamily="34" charset="0"/>
              </a:rPr>
              <a:t>Contexto económico</a:t>
            </a:r>
            <a:endParaRPr lang="es-BO" sz="2400" b="1" dirty="0">
              <a:solidFill>
                <a:schemeClr val="bg1"/>
              </a:solidFill>
              <a:latin typeface="Geometria" panose="020B0503020204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1100" y="742154"/>
            <a:ext cx="11510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b="1" dirty="0">
                <a:solidFill>
                  <a:srgbClr val="7F6000"/>
                </a:solidFill>
                <a:latin typeface="Geometria" panose="020B0503020204020204" pitchFamily="34" charset="0"/>
              </a:rPr>
              <a:t>Contexto </a:t>
            </a:r>
            <a:r>
              <a:rPr lang="es-ES" sz="2400" b="1" dirty="0" smtClean="0">
                <a:solidFill>
                  <a:srgbClr val="7F6000"/>
                </a:solidFill>
                <a:latin typeface="Geometria" panose="020B0503020204020204" pitchFamily="34" charset="0"/>
              </a:rPr>
              <a:t>internacional: </a:t>
            </a:r>
            <a:r>
              <a:rPr lang="es-ES" sz="2400" dirty="0" smtClean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</a:rPr>
              <a:t>Los recientes conflictos geopolíticos presionaron </a:t>
            </a:r>
            <a:r>
              <a:rPr lang="es-ES" sz="2400" dirty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</a:rPr>
              <a:t>al alza el precio del </a:t>
            </a:r>
            <a:r>
              <a:rPr lang="es-ES" sz="2400" dirty="0" smtClean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</a:rPr>
              <a:t>petróleo, implicando presiones en los precios internos.</a:t>
            </a:r>
            <a:endParaRPr lang="es-ES" sz="2400" dirty="0">
              <a:solidFill>
                <a:srgbClr val="5B9BD5">
                  <a:lumMod val="75000"/>
                </a:srgbClr>
              </a:solidFill>
              <a:latin typeface="Geometria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08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4F0A2616-1EC2-8845-82C0-C1AC9D8F8D1A}"/>
              </a:ext>
            </a:extLst>
          </p:cNvPr>
          <p:cNvSpPr txBox="1"/>
          <p:nvPr/>
        </p:nvSpPr>
        <p:spPr>
          <a:xfrm>
            <a:off x="406697" y="6505056"/>
            <a:ext cx="7827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E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Instituto Nacional de Estadística, Comité Nacional de Despacho de Carga y 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Banco Central de </a:t>
            </a:r>
            <a:r>
              <a:rPr kumimoji="0" lang="es-E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Bolivia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La cifra a marzo de generación eléctrica es una estimación de la inyección al STI del mes de marzo</a:t>
            </a: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6EAF90-DE60-A44B-A76C-5B44F2E073D6}"/>
              </a:ext>
            </a:extLst>
          </p:cNvPr>
          <p:cNvSpPr txBox="1"/>
          <p:nvPr/>
        </p:nvSpPr>
        <p:spPr>
          <a:xfrm>
            <a:off x="784515" y="1399421"/>
            <a:ext cx="5058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GENERACIÓN BRUTA</a:t>
            </a:r>
            <a:r>
              <a:rPr kumimoji="0" lang="es-ES" sz="105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 DE ENERGÍA ELÉCTRICA POR TIPO DE FUENTE</a:t>
            </a:r>
            <a:endParaRPr kumimoji="0" lang="es-ES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(En</a:t>
            </a:r>
            <a:r>
              <a:rPr kumimoji="0" lang="es-ES" sz="105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 GWh</a:t>
            </a: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)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04665" y="602200"/>
            <a:ext cx="1148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200" b="1" dirty="0">
                <a:solidFill>
                  <a:srgbClr val="7F6000"/>
                </a:solidFill>
                <a:latin typeface="Geometria" panose="020B0503020204020204" pitchFamily="34" charset="0"/>
              </a:rPr>
              <a:t>Actividad </a:t>
            </a:r>
            <a:r>
              <a:rPr lang="es-ES" sz="2200" b="1" dirty="0" smtClean="0">
                <a:solidFill>
                  <a:srgbClr val="7F6000"/>
                </a:solidFill>
                <a:latin typeface="Geometria" panose="020B0503020204020204" pitchFamily="34" charset="0"/>
              </a:rPr>
              <a:t>económica:</a:t>
            </a:r>
            <a:r>
              <a:rPr lang="es-ES" sz="2200" dirty="0" smtClean="0">
                <a:solidFill>
                  <a:srgbClr val="7F6000"/>
                </a:solidFill>
                <a:latin typeface="Geometria" panose="020B0503020204020204" pitchFamily="34" charset="0"/>
              </a:rPr>
              <a:t> </a:t>
            </a:r>
            <a:r>
              <a:rPr lang="es-ES" sz="2200" dirty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</a:rPr>
              <a:t>Tras la fase mas negativa del periodo recesivo en 2025</a:t>
            </a:r>
            <a:r>
              <a:rPr lang="es-ES" sz="2200" dirty="0" smtClean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</a:rPr>
              <a:t>, el desempeño más reciente muestra varios sectores con buen desempeño.</a:t>
            </a:r>
            <a:endParaRPr lang="es-ES" sz="2200" dirty="0">
              <a:solidFill>
                <a:srgbClr val="5B9BD5">
                  <a:lumMod val="75000"/>
                </a:srgbClr>
              </a:solidFill>
              <a:latin typeface="Geometria" panose="020B0503020204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15" y="1778684"/>
            <a:ext cx="5046146" cy="216024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96EAF90-DE60-A44B-A76C-5B44F2E073D6}"/>
              </a:ext>
            </a:extLst>
          </p:cNvPr>
          <p:cNvSpPr txBox="1"/>
          <p:nvPr/>
        </p:nvSpPr>
        <p:spPr>
          <a:xfrm>
            <a:off x="6312242" y="1399421"/>
            <a:ext cx="5058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PRODUCCIÓN</a:t>
            </a:r>
            <a:r>
              <a:rPr kumimoji="0" lang="es-ES" sz="105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 DE MINERALES</a:t>
            </a:r>
            <a:endParaRPr kumimoji="0" lang="es-ES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(En</a:t>
            </a:r>
            <a:r>
              <a:rPr kumimoji="0" lang="es-ES" sz="105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toneladas métricas</a:t>
            </a: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)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109" y="1869032"/>
            <a:ext cx="5642546" cy="206989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96EAF90-DE60-A44B-A76C-5B44F2E073D6}"/>
              </a:ext>
            </a:extLst>
          </p:cNvPr>
          <p:cNvSpPr txBox="1"/>
          <p:nvPr/>
        </p:nvSpPr>
        <p:spPr>
          <a:xfrm>
            <a:off x="936915" y="3977651"/>
            <a:ext cx="5058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PRODUCCIÓN DE HARINA</a:t>
            </a:r>
            <a:r>
              <a:rPr kumimoji="0" lang="es-ES" sz="105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 DE SOYA</a:t>
            </a:r>
            <a:endParaRPr kumimoji="0" lang="es-ES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(En</a:t>
            </a:r>
            <a:r>
              <a:rPr lang="es-E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toneladas</a:t>
            </a: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)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15" y="4318190"/>
            <a:ext cx="5058281" cy="210344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596" y="4233280"/>
            <a:ext cx="5515059" cy="2283878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C96EAF90-DE60-A44B-A76C-5B44F2E073D6}"/>
              </a:ext>
            </a:extLst>
          </p:cNvPr>
          <p:cNvSpPr txBox="1"/>
          <p:nvPr/>
        </p:nvSpPr>
        <p:spPr>
          <a:xfrm>
            <a:off x="6525414" y="3931234"/>
            <a:ext cx="5058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ÍNDICE DE TRANSPORTE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(Año</a:t>
            </a:r>
            <a:r>
              <a:rPr kumimoji="0" lang="es-ES" sz="105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 de referencia 2017</a:t>
            </a:r>
            <a:r>
              <a:rPr kumimoji="0" lang="es-E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cs typeface="Arial" panose="020B0604020202020204" pitchFamily="34" charset="0"/>
              </a:rPr>
              <a:t>)</a:t>
            </a: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Geometria" panose="020B0503020204020204" pitchFamily="34" charset="0"/>
              </a:rPr>
              <a:t>Contexto económico</a:t>
            </a:r>
            <a:endParaRPr lang="es-BO" sz="2400" b="1" dirty="0">
              <a:solidFill>
                <a:schemeClr val="bg1"/>
              </a:solidFill>
              <a:latin typeface="Geometria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05" y="1906191"/>
            <a:ext cx="10597339" cy="447668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0405" y="634611"/>
            <a:ext cx="115272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Inflación: </a:t>
            </a:r>
            <a:r>
              <a:rPr lang="es-ES" sz="2200" dirty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</a:rPr>
              <a:t>De acuerdo a la postura contractiva de la política monetaria, la inflación </a:t>
            </a:r>
            <a:r>
              <a:rPr lang="es-ES" sz="2200" dirty="0" smtClean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</a:rPr>
              <a:t>consolida su convergencia </a:t>
            </a:r>
            <a:r>
              <a:rPr lang="es-ES" sz="2200" dirty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</a:rPr>
              <a:t>a niveles </a:t>
            </a:r>
            <a:r>
              <a:rPr lang="es-ES" sz="2200" dirty="0" smtClean="0">
                <a:solidFill>
                  <a:srgbClr val="5B9BD5">
                    <a:lumMod val="75000"/>
                  </a:srgbClr>
                </a:solidFill>
                <a:latin typeface="Geometria" panose="020B0503020204020204" pitchFamily="34" charset="0"/>
              </a:rPr>
              <a:t>de un dígito.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12A822-D7DF-424B-93D3-3AD818AA6033}"/>
              </a:ext>
            </a:extLst>
          </p:cNvPr>
          <p:cNvSpPr txBox="1"/>
          <p:nvPr/>
        </p:nvSpPr>
        <p:spPr>
          <a:xfrm>
            <a:off x="4092340" y="1529923"/>
            <a:ext cx="422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anose="020B0604020202020204" pitchFamily="34" charset="0"/>
              </a:rPr>
              <a:t>INFLACIÓN E INFLACIÓN NÚCLEO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Arial" panose="020B0604020202020204" pitchFamily="34" charset="0"/>
              </a:rPr>
              <a:t>(En porcentaje)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 panose="020B0503020204020204" pitchFamily="34" charset="0"/>
                <a:ea typeface="+mn-ea"/>
                <a:cs typeface="+mn-cs"/>
              </a:rPr>
              <a:t>Contexto económico</a:t>
            </a:r>
            <a:endParaRPr kumimoji="0" lang="es-B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0258" y="6448793"/>
            <a:ext cx="33313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Instituto Nacional de </a:t>
            </a: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Estadística y Banco 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 de Bolivia</a:t>
            </a: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B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749949" y="3199924"/>
            <a:ext cx="1291389" cy="1135585"/>
          </a:xfrm>
          <a:prstGeom prst="rect">
            <a:avLst/>
          </a:prstGeom>
          <a:solidFill>
            <a:srgbClr val="264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>
                <a:solidFill>
                  <a:schemeClr val="bg1"/>
                </a:solidFill>
                <a:latin typeface="Geometria" panose="020B0503020204020204" pitchFamily="34" charset="0"/>
              </a:rPr>
              <a:t>Abril 2026</a:t>
            </a:r>
          </a:p>
          <a:p>
            <a:pPr algn="ctr"/>
            <a:r>
              <a:rPr lang="es-BO" sz="1400" dirty="0" smtClean="0">
                <a:solidFill>
                  <a:schemeClr val="bg1"/>
                </a:solidFill>
                <a:latin typeface="Geometria" panose="020B0503020204020204" pitchFamily="34" charset="0"/>
              </a:rPr>
              <a:t>3er Avance</a:t>
            </a:r>
          </a:p>
          <a:p>
            <a:pPr algn="ctr"/>
            <a:r>
              <a:rPr lang="es-BO" b="1" dirty="0" smtClean="0">
                <a:solidFill>
                  <a:schemeClr val="bg1"/>
                </a:solidFill>
                <a:latin typeface="Geometria" panose="020B0503020204020204" pitchFamily="34" charset="0"/>
              </a:rPr>
              <a:t>14,3</a:t>
            </a:r>
            <a:endParaRPr lang="es-419" b="1" dirty="0">
              <a:solidFill>
                <a:schemeClr val="bg1"/>
              </a:solidFill>
              <a:latin typeface="Geometria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18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1E12A822-D7DF-424B-93D3-3AD818AA6033}"/>
              </a:ext>
            </a:extLst>
          </p:cNvPr>
          <p:cNvSpPr txBox="1"/>
          <p:nvPr/>
        </p:nvSpPr>
        <p:spPr>
          <a:xfrm>
            <a:off x="3499710" y="1682453"/>
            <a:ext cx="547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RESULTADO FISCAL DEL SPNF</a:t>
            </a:r>
          </a:p>
          <a:p>
            <a:pPr lvl="0" algn="ctr">
              <a:defRPr/>
            </a:pPr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(</a:t>
            </a: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En millones de bolivianos</a:t>
            </a:r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)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0258" y="6605653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Banco Central de Bolivia.</a:t>
            </a:r>
            <a:endParaRPr lang="es-BO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2230" y="687338"/>
            <a:ext cx="11383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s-ES" sz="2200" b="1" dirty="0">
                <a:solidFill>
                  <a:srgbClr val="7F6000"/>
                </a:solidFill>
                <a:latin typeface="Geometria" panose="020B0503020204020204" pitchFamily="34" charset="0"/>
              </a:rPr>
              <a:t>Política </a:t>
            </a:r>
            <a:r>
              <a:rPr lang="es-ES" sz="2200" b="1" dirty="0" smtClean="0">
                <a:solidFill>
                  <a:srgbClr val="7F6000"/>
                </a:solidFill>
                <a:latin typeface="Geometria" panose="020B0503020204020204" pitchFamily="34" charset="0"/>
              </a:rPr>
              <a:t>Fiscal: </a:t>
            </a:r>
            <a:r>
              <a:rPr lang="es-ES" sz="2200" dirty="0">
                <a:solidFill>
                  <a:srgbClr val="0070C0"/>
                </a:solidFill>
                <a:latin typeface="Geometria" panose="020B0503020204020204" pitchFamily="34" charset="0"/>
              </a:rPr>
              <a:t>Acorde a los compromisos asumidos en el PFF-2R de 2025 se observa una importante corrección favorable de las cifras </a:t>
            </a:r>
            <a:r>
              <a:rPr lang="es-ES" sz="2200" dirty="0" smtClean="0">
                <a:solidFill>
                  <a:srgbClr val="0070C0"/>
                </a:solidFill>
                <a:latin typeface="Geometria" panose="020B0503020204020204" pitchFamily="34" charset="0"/>
              </a:rPr>
              <a:t>fiscales.</a:t>
            </a:r>
            <a:endParaRPr lang="es-ES" sz="2200" dirty="0">
              <a:solidFill>
                <a:srgbClr val="0070C0"/>
              </a:solidFill>
              <a:latin typeface="Geometria" panose="020B050302020402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038533"/>
              </p:ext>
            </p:extLst>
          </p:nvPr>
        </p:nvGraphicFramePr>
        <p:xfrm>
          <a:off x="1341120" y="2395271"/>
          <a:ext cx="9794240" cy="408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Geometria" panose="020B0503020204020204" pitchFamily="34" charset="0"/>
              </a:rPr>
              <a:t>Contexto económico</a:t>
            </a:r>
            <a:endParaRPr lang="es-BO" sz="2400" b="1" dirty="0">
              <a:solidFill>
                <a:schemeClr val="bg1"/>
              </a:solidFill>
              <a:latin typeface="Geometria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98" y="1875453"/>
            <a:ext cx="10690860" cy="47302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12A822-D7DF-424B-93D3-3AD818AA6033}"/>
              </a:ext>
            </a:extLst>
          </p:cNvPr>
          <p:cNvSpPr txBox="1"/>
          <p:nvPr/>
        </p:nvSpPr>
        <p:spPr>
          <a:xfrm>
            <a:off x="3593372" y="1290678"/>
            <a:ext cx="547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OFERTA SEMANAL DE VALORES EN MN</a:t>
            </a:r>
          </a:p>
          <a:p>
            <a:pPr lvl="0" algn="ctr">
              <a:defRPr/>
            </a:pPr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(</a:t>
            </a: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En millones de bolivianos</a:t>
            </a:r>
            <a:r>
              <a:rPr lang="es-E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)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metria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0258" y="6605653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Banco Central de Bolivia.</a:t>
            </a:r>
            <a:endParaRPr lang="es-BO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61099" y="575062"/>
            <a:ext cx="114858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400" dirty="0" smtClean="0"/>
              <a:t>Política Monetaria contractiva: </a:t>
            </a:r>
            <a:r>
              <a:rPr lang="es-ES" sz="2200" b="0" dirty="0">
                <a:solidFill>
                  <a:srgbClr val="0070C0"/>
                </a:solidFill>
                <a:cs typeface="+mn-cs"/>
              </a:rPr>
              <a:t>Reorientación de la </a:t>
            </a:r>
            <a:r>
              <a:rPr lang="es-ES" sz="2200" b="0" dirty="0" smtClean="0">
                <a:solidFill>
                  <a:srgbClr val="0070C0"/>
                </a:solidFill>
                <a:cs typeface="+mn-cs"/>
              </a:rPr>
              <a:t>postura </a:t>
            </a:r>
            <a:r>
              <a:rPr lang="es-ES" sz="2200" b="0" dirty="0">
                <a:solidFill>
                  <a:srgbClr val="0070C0"/>
                </a:solidFill>
                <a:cs typeface="+mn-cs"/>
              </a:rPr>
              <a:t>de la política monetaria acorde al mandato </a:t>
            </a:r>
            <a:r>
              <a:rPr lang="es-ES" sz="2200" b="0" dirty="0" smtClean="0">
                <a:solidFill>
                  <a:srgbClr val="0070C0"/>
                </a:solidFill>
                <a:cs typeface="+mn-cs"/>
              </a:rPr>
              <a:t>de </a:t>
            </a:r>
            <a:r>
              <a:rPr lang="es-ES" sz="2200" b="0" dirty="0">
                <a:solidFill>
                  <a:srgbClr val="0070C0"/>
                </a:solidFill>
                <a:cs typeface="+mn-cs"/>
              </a:rPr>
              <a:t>mantener la estabilidad de precios.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Geometria" panose="020B0503020204020204" pitchFamily="34" charset="0"/>
              </a:rPr>
              <a:t>Contexto económico</a:t>
            </a:r>
            <a:endParaRPr lang="es-BO" sz="2400" b="1" dirty="0">
              <a:solidFill>
                <a:schemeClr val="bg1"/>
              </a:solidFill>
              <a:latin typeface="Geometria" panose="020B050302020402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8197356" y="1875453"/>
            <a:ext cx="0" cy="3750198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28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781" y="1444459"/>
            <a:ext cx="9131170" cy="516119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50258" y="6605653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Banco Central de Bolivia.</a:t>
            </a:r>
            <a:endParaRPr lang="es-BO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12A822-D7DF-424B-93D3-3AD818AA6033}"/>
              </a:ext>
            </a:extLst>
          </p:cNvPr>
          <p:cNvSpPr txBox="1"/>
          <p:nvPr/>
        </p:nvSpPr>
        <p:spPr>
          <a:xfrm>
            <a:off x="2982846" y="1152073"/>
            <a:ext cx="596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lvl="0" algn="ctr"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Geometria" panose="020B05030202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TASAS DE OMA EN MN</a:t>
            </a:r>
          </a:p>
          <a:p>
            <a:r>
              <a:rPr lang="es-ES" dirty="0"/>
              <a:t>(En porcentaje)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715825-51AF-D649-AAF6-E330E4AC8FA8}"/>
              </a:ext>
            </a:extLst>
          </p:cNvPr>
          <p:cNvSpPr txBox="1"/>
          <p:nvPr/>
        </p:nvSpPr>
        <p:spPr>
          <a:xfrm>
            <a:off x="461099" y="606593"/>
            <a:ext cx="1148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BO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FFC000">
                    <a:lumMod val="50000"/>
                  </a:srgbClr>
                </a:solidFill>
                <a:latin typeface="Geometria" panose="020B0503020204020204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s-ES" sz="2400" dirty="0" smtClean="0"/>
              <a:t>Política Monetaria: </a:t>
            </a:r>
            <a:r>
              <a:rPr lang="es-ES" sz="2400" b="0" dirty="0" smtClean="0">
                <a:solidFill>
                  <a:schemeClr val="accent1">
                    <a:lumMod val="75000"/>
                  </a:schemeClr>
                </a:solidFill>
              </a:rPr>
              <a:t>Corrección de la curva de tasas de interés</a:t>
            </a:r>
            <a:endParaRPr lang="es-ES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893216" y="0"/>
            <a:ext cx="3298784" cy="461665"/>
          </a:xfrm>
          <a:prstGeom prst="rect">
            <a:avLst/>
          </a:prstGeom>
          <a:solidFill>
            <a:srgbClr val="7F000F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Geometria" panose="020B0503020204020204" pitchFamily="34" charset="0"/>
              </a:rPr>
              <a:t>Contexto económico</a:t>
            </a:r>
            <a:endParaRPr lang="es-BO" sz="2400" b="1" dirty="0">
              <a:solidFill>
                <a:schemeClr val="bg1"/>
              </a:solidFill>
              <a:latin typeface="Geometria" panose="020B0503020204020204" pitchFamily="34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7311540" y="1610890"/>
            <a:ext cx="0" cy="3750198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7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9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78816</TotalTime>
  <Words>1324</Words>
  <Application>Microsoft Office PowerPoint</Application>
  <PresentationFormat>Panorámica</PresentationFormat>
  <Paragraphs>219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Geometria</vt:lpstr>
      <vt:lpstr>Times New Roman</vt:lpstr>
      <vt:lpstr>7_Tema de Office</vt:lpstr>
      <vt:lpstr>15_Tema de Office</vt:lpstr>
      <vt:lpstr>19_Tema de Office</vt:lpstr>
      <vt:lpstr>3_Tema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Compromisos para la gestión 2026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santos</dc:creator>
  <cp:lastModifiedBy>BCB</cp:lastModifiedBy>
  <cp:revision>1946</cp:revision>
  <cp:lastPrinted>2021-04-22T13:24:36Z</cp:lastPrinted>
  <dcterms:created xsi:type="dcterms:W3CDTF">2021-03-10T15:18:55Z</dcterms:created>
  <dcterms:modified xsi:type="dcterms:W3CDTF">2026-04-29T20:19:32Z</dcterms:modified>
</cp:coreProperties>
</file>